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32"/>
  </p:notesMasterIdLst>
  <p:sldIdLst>
    <p:sldId id="263" r:id="rId6"/>
    <p:sldId id="322" r:id="rId7"/>
    <p:sldId id="310" r:id="rId8"/>
    <p:sldId id="311" r:id="rId9"/>
    <p:sldId id="314" r:id="rId10"/>
    <p:sldId id="313" r:id="rId11"/>
    <p:sldId id="312" r:id="rId12"/>
    <p:sldId id="315" r:id="rId13"/>
    <p:sldId id="316" r:id="rId14"/>
    <p:sldId id="317" r:id="rId15"/>
    <p:sldId id="318" r:id="rId16"/>
    <p:sldId id="319" r:id="rId17"/>
    <p:sldId id="320" r:id="rId18"/>
    <p:sldId id="321" r:id="rId19"/>
    <p:sldId id="323" r:id="rId20"/>
    <p:sldId id="324" r:id="rId21"/>
    <p:sldId id="325" r:id="rId22"/>
    <p:sldId id="326" r:id="rId23"/>
    <p:sldId id="329" r:id="rId24"/>
    <p:sldId id="330" r:id="rId25"/>
    <p:sldId id="327" r:id="rId26"/>
    <p:sldId id="331" r:id="rId27"/>
    <p:sldId id="328" r:id="rId28"/>
    <p:sldId id="332" r:id="rId29"/>
    <p:sldId id="278" r:id="rId30"/>
    <p:sldId id="309" r:id="rId31"/>
  </p:sldIdLst>
  <p:sldSz cx="12192000" cy="6858000"/>
  <p:notesSz cx="6799263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4F7F"/>
    <a:srgbClr val="7581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65" autoAdjust="0"/>
    <p:restoredTop sz="94660"/>
  </p:normalViewPr>
  <p:slideViewPr>
    <p:cSldViewPr snapToGrid="0">
      <p:cViewPr varScale="1">
        <p:scale>
          <a:sx n="99" d="100"/>
          <a:sy n="99" d="100"/>
        </p:scale>
        <p:origin x="1008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heme" Target="theme/theme1.xml"/><Relationship Id="rId8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5911B6-C83E-4FBA-94D7-F2222B997265}" type="datetimeFigureOut">
              <a:rPr lang="en-GB" smtClean="0"/>
              <a:t>23/06/2025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7EA66F-AC92-4DA8-BB51-1DC3F1F1A1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68908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Showing that Admin menus are not available when in Manual mode.</a:t>
            </a:r>
          </a:p>
          <a:p>
            <a:r>
              <a:rPr lang="en-GB" dirty="0"/>
              <a:t>Admin option comes up when in Standby.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7EA66F-AC92-4DA8-BB51-1DC3F1F1A128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38135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UTM: </a:t>
            </a:r>
            <a:r>
              <a:rPr lang="en-GB" b="0" i="0" dirty="0">
                <a:solidFill>
                  <a:srgbClr val="202124"/>
                </a:solidFill>
                <a:effectLst/>
                <a:latin typeface="Google Sans"/>
              </a:rPr>
              <a:t>Universal Transverse Mercator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7EA66F-AC92-4DA8-BB51-1DC3F1F1A128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20534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UTM: </a:t>
            </a:r>
            <a:r>
              <a:rPr lang="en-GB" b="0" i="0" dirty="0">
                <a:solidFill>
                  <a:srgbClr val="202124"/>
                </a:solidFill>
                <a:effectLst/>
                <a:latin typeface="Google Sans"/>
              </a:rPr>
              <a:t>Universal Transverse Mercator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7EA66F-AC92-4DA8-BB51-1DC3F1F1A128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04803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We will look at the individual sections in more detail in the coming slides.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7EA66F-AC92-4DA8-BB51-1DC3F1F1A128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72569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F62594A-424B-4BCC-A2A7-67A66593E330}"/>
              </a:ext>
            </a:extLst>
          </p:cNvPr>
          <p:cNvCxnSpPr>
            <a:cxnSpLocks/>
          </p:cNvCxnSpPr>
          <p:nvPr userDrawn="1"/>
        </p:nvCxnSpPr>
        <p:spPr>
          <a:xfrm>
            <a:off x="1530204" y="622479"/>
            <a:ext cx="10661795" cy="0"/>
          </a:xfrm>
          <a:prstGeom prst="line">
            <a:avLst/>
          </a:prstGeom>
          <a:ln w="25400">
            <a:solidFill>
              <a:srgbClr val="014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3BFA1C2-37C4-40AF-9523-DDB74644776D}"/>
              </a:ext>
            </a:extLst>
          </p:cNvPr>
          <p:cNvCxnSpPr>
            <a:cxnSpLocks/>
          </p:cNvCxnSpPr>
          <p:nvPr userDrawn="1"/>
        </p:nvCxnSpPr>
        <p:spPr>
          <a:xfrm>
            <a:off x="0" y="6477275"/>
            <a:ext cx="12192000" cy="0"/>
          </a:xfrm>
          <a:prstGeom prst="line">
            <a:avLst/>
          </a:prstGeom>
          <a:ln w="19050">
            <a:solidFill>
              <a:srgbClr val="014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A picture containing dark, traffic, street&#10;&#10;Description automatically generated">
            <a:extLst>
              <a:ext uri="{FF2B5EF4-FFF2-40B4-BE49-F238E27FC236}">
                <a16:creationId xmlns:a16="http://schemas.microsoft.com/office/drawing/2014/main" id="{919C6342-1D96-4CA5-B04F-942E095EE2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5180" y="141047"/>
            <a:ext cx="652284" cy="368160"/>
          </a:xfrm>
          <a:prstGeom prst="rect">
            <a:avLst/>
          </a:prstGeom>
        </p:spPr>
      </p:pic>
      <p:pic>
        <p:nvPicPr>
          <p:cNvPr id="17" name="Picture 16" descr="A picture containing drawing&#10;&#10;Description automatically generated">
            <a:extLst>
              <a:ext uri="{FF2B5EF4-FFF2-40B4-BE49-F238E27FC236}">
                <a16:creationId xmlns:a16="http://schemas.microsoft.com/office/drawing/2014/main" id="{4B51FF8C-58B3-4E93-A1C1-0AA0F7D6E17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5678" y="162147"/>
            <a:ext cx="449644" cy="368157"/>
          </a:xfrm>
          <a:prstGeom prst="rect">
            <a:avLst/>
          </a:prstGeom>
        </p:spPr>
      </p:pic>
      <p:sp>
        <p:nvSpPr>
          <p:cNvPr id="22" name="Title 21">
            <a:extLst>
              <a:ext uri="{FF2B5EF4-FFF2-40B4-BE49-F238E27FC236}">
                <a16:creationId xmlns:a16="http://schemas.microsoft.com/office/drawing/2014/main" id="{58A61654-1EEE-4D10-AA02-DB7D938B0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79" y="818311"/>
            <a:ext cx="10515600" cy="611021"/>
          </a:xfrm>
        </p:spPr>
        <p:txBody>
          <a:bodyPr>
            <a:normAutofit/>
          </a:bodyPr>
          <a:lstStyle>
            <a:lvl1pPr>
              <a:defRPr sz="2800" b="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D56C4F76-BB1B-430B-B24C-77AA7915F4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486223"/>
            <a:ext cx="2743200" cy="365125"/>
          </a:xfrm>
        </p:spPr>
        <p:txBody>
          <a:bodyPr/>
          <a:lstStyle>
            <a:lvl1pPr algn="l">
              <a:defRPr sz="1400" b="0"/>
            </a:lvl1pPr>
          </a:lstStyle>
          <a:p>
            <a:r>
              <a:rPr lang="en-US"/>
              <a:t>© Copyright</a:t>
            </a:r>
            <a:endParaRPr lang="en-GB" dirty="0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D62175F7-4DC4-4E27-85E0-09FC3DE4A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24216" y="6486223"/>
            <a:ext cx="2826327" cy="365125"/>
          </a:xfrm>
        </p:spPr>
        <p:txBody>
          <a:bodyPr/>
          <a:lstStyle>
            <a:lvl1pPr algn="ctr">
              <a:defRPr sz="1400" b="0"/>
            </a:lvl1pPr>
          </a:lstStyle>
          <a:p>
            <a:r>
              <a:rPr lang="en-GB" dirty="0"/>
              <a:t>Classification Confidential</a:t>
            </a:r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5D3BC01D-6B00-43FE-9395-898A55C14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72122" y="6478618"/>
            <a:ext cx="1219878" cy="365125"/>
          </a:xfrm>
        </p:spPr>
        <p:txBody>
          <a:bodyPr/>
          <a:lstStyle>
            <a:lvl1pPr algn="r">
              <a:defRPr sz="1400" b="0"/>
            </a:lvl1pPr>
          </a:lstStyle>
          <a:p>
            <a:fld id="{DC835EB0-E4E2-4E11-A86D-A27C13F2E123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4" name="Picture 13" descr="A picture containing clock, dark, traffic, street&#10;&#10;Description automatically generated">
            <a:extLst>
              <a:ext uri="{FF2B5EF4-FFF2-40B4-BE49-F238E27FC236}">
                <a16:creationId xmlns:a16="http://schemas.microsoft.com/office/drawing/2014/main" id="{EE1EB40A-ADD9-4252-BDBE-CAD4105E4A5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8437" y="145987"/>
            <a:ext cx="787383" cy="368155"/>
          </a:xfrm>
          <a:prstGeom prst="rect">
            <a:avLst/>
          </a:prstGeom>
        </p:spPr>
      </p:pic>
      <p:pic>
        <p:nvPicPr>
          <p:cNvPr id="16" name="Picture 15" descr="A close up of a sign&#10;&#10;Description automatically generated">
            <a:extLst>
              <a:ext uri="{FF2B5EF4-FFF2-40B4-BE49-F238E27FC236}">
                <a16:creationId xmlns:a16="http://schemas.microsoft.com/office/drawing/2014/main" id="{F01818C3-B8A0-48CD-86D6-FE0930E7E0F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614" y="128051"/>
            <a:ext cx="594965" cy="387806"/>
          </a:xfrm>
          <a:prstGeom prst="rect">
            <a:avLst/>
          </a:prstGeom>
        </p:spPr>
      </p:pic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EDCE2B40-3D38-44BD-B76D-E7AA8061C06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711"/>
            <a:ext cx="1679171" cy="974824"/>
          </a:xfrm>
          <a:prstGeom prst="rect">
            <a:avLst/>
          </a:prstGeom>
          <a:ln w="25400"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B0EA61D-F5CA-0053-0D13-BC7862502B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79170" y="-406"/>
            <a:ext cx="1018931" cy="604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363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A95FF5-2766-4DE5-83BE-1985059D9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9579" y="2130946"/>
            <a:ext cx="10515600" cy="3959492"/>
          </a:xfrm>
        </p:spPr>
        <p:txBody>
          <a:bodyPr/>
          <a:lstStyle>
            <a:lvl1pPr>
              <a:defRPr sz="2000">
                <a:latin typeface="+mj-lt"/>
              </a:defRPr>
            </a:lvl1pPr>
            <a:lvl2pPr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F62594A-424B-4BCC-A2A7-67A66593E330}"/>
              </a:ext>
            </a:extLst>
          </p:cNvPr>
          <p:cNvCxnSpPr>
            <a:cxnSpLocks/>
          </p:cNvCxnSpPr>
          <p:nvPr userDrawn="1"/>
        </p:nvCxnSpPr>
        <p:spPr>
          <a:xfrm>
            <a:off x="1530204" y="622479"/>
            <a:ext cx="10661795" cy="0"/>
          </a:xfrm>
          <a:prstGeom prst="line">
            <a:avLst/>
          </a:prstGeom>
          <a:ln w="25400">
            <a:solidFill>
              <a:srgbClr val="014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3BFA1C2-37C4-40AF-9523-DDB74644776D}"/>
              </a:ext>
            </a:extLst>
          </p:cNvPr>
          <p:cNvCxnSpPr>
            <a:cxnSpLocks/>
          </p:cNvCxnSpPr>
          <p:nvPr userDrawn="1"/>
        </p:nvCxnSpPr>
        <p:spPr>
          <a:xfrm>
            <a:off x="0" y="6477275"/>
            <a:ext cx="12192000" cy="0"/>
          </a:xfrm>
          <a:prstGeom prst="line">
            <a:avLst/>
          </a:prstGeom>
          <a:ln w="19050">
            <a:solidFill>
              <a:srgbClr val="014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A picture containing dark, traffic, street&#10;&#10;Description automatically generated">
            <a:extLst>
              <a:ext uri="{FF2B5EF4-FFF2-40B4-BE49-F238E27FC236}">
                <a16:creationId xmlns:a16="http://schemas.microsoft.com/office/drawing/2014/main" id="{919C6342-1D96-4CA5-B04F-942E095EE2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5180" y="141047"/>
            <a:ext cx="652284" cy="368160"/>
          </a:xfrm>
          <a:prstGeom prst="rect">
            <a:avLst/>
          </a:prstGeom>
        </p:spPr>
      </p:pic>
      <p:pic>
        <p:nvPicPr>
          <p:cNvPr id="17" name="Picture 16" descr="A picture containing drawing&#10;&#10;Description automatically generated">
            <a:extLst>
              <a:ext uri="{FF2B5EF4-FFF2-40B4-BE49-F238E27FC236}">
                <a16:creationId xmlns:a16="http://schemas.microsoft.com/office/drawing/2014/main" id="{4B51FF8C-58B3-4E93-A1C1-0AA0F7D6E17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5678" y="162147"/>
            <a:ext cx="449644" cy="368157"/>
          </a:xfrm>
          <a:prstGeom prst="rect">
            <a:avLst/>
          </a:prstGeom>
        </p:spPr>
      </p:pic>
      <p:sp>
        <p:nvSpPr>
          <p:cNvPr id="22" name="Title 21">
            <a:extLst>
              <a:ext uri="{FF2B5EF4-FFF2-40B4-BE49-F238E27FC236}">
                <a16:creationId xmlns:a16="http://schemas.microsoft.com/office/drawing/2014/main" id="{58A61654-1EEE-4D10-AA02-DB7D938B0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80" y="1083925"/>
            <a:ext cx="10515600" cy="966016"/>
          </a:xfrm>
        </p:spPr>
        <p:txBody>
          <a:bodyPr>
            <a:normAutofit/>
          </a:bodyPr>
          <a:lstStyle>
            <a:lvl1pPr>
              <a:defRPr sz="2400" b="0">
                <a:latin typeface="+mn-lt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D56C4F76-BB1B-430B-B24C-77AA7915F4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486223"/>
            <a:ext cx="2743200" cy="365125"/>
          </a:xfrm>
        </p:spPr>
        <p:txBody>
          <a:bodyPr/>
          <a:lstStyle>
            <a:lvl1pPr algn="l">
              <a:defRPr sz="1400" b="0"/>
            </a:lvl1pPr>
          </a:lstStyle>
          <a:p>
            <a:r>
              <a:rPr lang="en-US"/>
              <a:t>© Copyright</a:t>
            </a:r>
            <a:endParaRPr lang="en-GB" dirty="0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D62175F7-4DC4-4E27-85E0-09FC3DE4A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24216" y="6486223"/>
            <a:ext cx="2826327" cy="365125"/>
          </a:xfrm>
        </p:spPr>
        <p:txBody>
          <a:bodyPr/>
          <a:lstStyle>
            <a:lvl1pPr algn="ctr">
              <a:defRPr sz="1400" b="0"/>
            </a:lvl1pPr>
          </a:lstStyle>
          <a:p>
            <a:r>
              <a:rPr lang="en-GB" dirty="0"/>
              <a:t>Classification Confidential</a:t>
            </a:r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5D3BC01D-6B00-43FE-9395-898A55C14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72122" y="6478618"/>
            <a:ext cx="1219878" cy="365125"/>
          </a:xfrm>
        </p:spPr>
        <p:txBody>
          <a:bodyPr/>
          <a:lstStyle>
            <a:lvl1pPr algn="r">
              <a:defRPr sz="1400" b="0"/>
            </a:lvl1pPr>
          </a:lstStyle>
          <a:p>
            <a:fld id="{DC835EB0-E4E2-4E11-A86D-A27C13F2E123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4" name="Picture 13" descr="A picture containing clock, dark, traffic, street&#10;&#10;Description automatically generated">
            <a:extLst>
              <a:ext uri="{FF2B5EF4-FFF2-40B4-BE49-F238E27FC236}">
                <a16:creationId xmlns:a16="http://schemas.microsoft.com/office/drawing/2014/main" id="{EE1EB40A-ADD9-4252-BDBE-CAD4105E4A5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8437" y="145987"/>
            <a:ext cx="787383" cy="368155"/>
          </a:xfrm>
          <a:prstGeom prst="rect">
            <a:avLst/>
          </a:prstGeom>
        </p:spPr>
      </p:pic>
      <p:pic>
        <p:nvPicPr>
          <p:cNvPr id="16" name="Picture 15" descr="A close up of a sign&#10;&#10;Description automatically generated">
            <a:extLst>
              <a:ext uri="{FF2B5EF4-FFF2-40B4-BE49-F238E27FC236}">
                <a16:creationId xmlns:a16="http://schemas.microsoft.com/office/drawing/2014/main" id="{F01818C3-B8A0-48CD-86D6-FE0930E7E0F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614" y="128051"/>
            <a:ext cx="594965" cy="387806"/>
          </a:xfrm>
          <a:prstGeom prst="rect">
            <a:avLst/>
          </a:prstGeom>
        </p:spPr>
      </p:pic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EDCE2B40-3D38-44BD-B76D-E7AA8061C06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711"/>
            <a:ext cx="1679171" cy="974824"/>
          </a:xfrm>
          <a:prstGeom prst="rect">
            <a:avLst/>
          </a:prstGeom>
          <a:ln w="25400"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885F427-E593-772E-8C92-696007D9AA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1508" y="-10658"/>
            <a:ext cx="1018931" cy="604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107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A95FF5-2766-4DE5-83BE-1985059D9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9580" y="2294313"/>
            <a:ext cx="10515600" cy="3959492"/>
          </a:xfrm>
        </p:spPr>
        <p:txBody>
          <a:bodyPr/>
          <a:lstStyle>
            <a:lvl1pPr>
              <a:defRPr sz="2000">
                <a:latin typeface="+mj-lt"/>
              </a:defRPr>
            </a:lvl1pPr>
            <a:lvl2pPr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F62594A-424B-4BCC-A2A7-67A66593E330}"/>
              </a:ext>
            </a:extLst>
          </p:cNvPr>
          <p:cNvCxnSpPr>
            <a:cxnSpLocks/>
          </p:cNvCxnSpPr>
          <p:nvPr userDrawn="1"/>
        </p:nvCxnSpPr>
        <p:spPr>
          <a:xfrm>
            <a:off x="1530204" y="612954"/>
            <a:ext cx="10661795" cy="0"/>
          </a:xfrm>
          <a:prstGeom prst="line">
            <a:avLst/>
          </a:prstGeom>
          <a:ln w="25400">
            <a:solidFill>
              <a:srgbClr val="014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3BFA1C2-37C4-40AF-9523-DDB74644776D}"/>
              </a:ext>
            </a:extLst>
          </p:cNvPr>
          <p:cNvCxnSpPr>
            <a:cxnSpLocks/>
          </p:cNvCxnSpPr>
          <p:nvPr userDrawn="1"/>
        </p:nvCxnSpPr>
        <p:spPr>
          <a:xfrm>
            <a:off x="0" y="6477275"/>
            <a:ext cx="12192000" cy="0"/>
          </a:xfrm>
          <a:prstGeom prst="line">
            <a:avLst/>
          </a:prstGeom>
          <a:ln w="19050">
            <a:solidFill>
              <a:srgbClr val="014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A picture containing dark, traffic, street&#10;&#10;Description automatically generated">
            <a:extLst>
              <a:ext uri="{FF2B5EF4-FFF2-40B4-BE49-F238E27FC236}">
                <a16:creationId xmlns:a16="http://schemas.microsoft.com/office/drawing/2014/main" id="{919C6342-1D96-4CA5-B04F-942E095EE2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5180" y="141047"/>
            <a:ext cx="652284" cy="368160"/>
          </a:xfrm>
          <a:prstGeom prst="rect">
            <a:avLst/>
          </a:prstGeom>
        </p:spPr>
      </p:pic>
      <p:sp>
        <p:nvSpPr>
          <p:cNvPr id="22" name="Title 21">
            <a:extLst>
              <a:ext uri="{FF2B5EF4-FFF2-40B4-BE49-F238E27FC236}">
                <a16:creationId xmlns:a16="http://schemas.microsoft.com/office/drawing/2014/main" id="{58A61654-1EEE-4D10-AA02-DB7D938B0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80" y="1083925"/>
            <a:ext cx="10515600" cy="966016"/>
          </a:xfrm>
        </p:spPr>
        <p:txBody>
          <a:bodyPr>
            <a:normAutofit/>
          </a:bodyPr>
          <a:lstStyle>
            <a:lvl1pPr>
              <a:defRPr sz="2400" b="0">
                <a:latin typeface="+mn-lt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D56C4F76-BB1B-430B-B24C-77AA7915F4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485535"/>
            <a:ext cx="2743200" cy="365125"/>
          </a:xfrm>
        </p:spPr>
        <p:txBody>
          <a:bodyPr/>
          <a:lstStyle>
            <a:lvl1pPr algn="r">
              <a:defRPr sz="1400" b="0"/>
            </a:lvl1pPr>
          </a:lstStyle>
          <a:p>
            <a:pPr algn="l"/>
            <a:r>
              <a:rPr lang="en-US" dirty="0"/>
              <a:t>© Copyright</a:t>
            </a:r>
            <a:endParaRPr lang="en-GB" dirty="0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D62175F7-4DC4-4E27-85E0-09FC3DE4A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24216" y="6477274"/>
            <a:ext cx="2826327" cy="365125"/>
          </a:xfrm>
        </p:spPr>
        <p:txBody>
          <a:bodyPr/>
          <a:lstStyle>
            <a:lvl1pPr algn="ctr">
              <a:defRPr sz="1400" b="0"/>
            </a:lvl1pPr>
          </a:lstStyle>
          <a:p>
            <a:r>
              <a:rPr lang="en-GB" dirty="0"/>
              <a:t>Classification Confidential</a:t>
            </a:r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5D3BC01D-6B00-43FE-9395-898A55C14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72122" y="6477275"/>
            <a:ext cx="1219878" cy="365125"/>
          </a:xfrm>
        </p:spPr>
        <p:txBody>
          <a:bodyPr/>
          <a:lstStyle>
            <a:lvl1pPr algn="r">
              <a:defRPr sz="1400" b="0"/>
            </a:lvl1pPr>
          </a:lstStyle>
          <a:p>
            <a:fld id="{DC835EB0-E4E2-4E11-A86D-A27C13F2E123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EDCE2B40-3D38-44BD-B76D-E7AA8061C06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711"/>
            <a:ext cx="1679171" cy="974824"/>
          </a:xfrm>
          <a:prstGeom prst="rect">
            <a:avLst/>
          </a:prstGeom>
          <a:ln w="25400">
            <a:noFill/>
          </a:ln>
        </p:spPr>
      </p:pic>
      <p:pic>
        <p:nvPicPr>
          <p:cNvPr id="4" name="Picture 3" descr="A picture containing dark, computer, lit, computer&#10;&#10;Description automatically generated">
            <a:extLst>
              <a:ext uri="{FF2B5EF4-FFF2-40B4-BE49-F238E27FC236}">
                <a16:creationId xmlns:a16="http://schemas.microsoft.com/office/drawing/2014/main" id="{198B06BB-EAE0-4102-BDC9-100CBB5FFBB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5678" y="142577"/>
            <a:ext cx="447779" cy="366630"/>
          </a:xfrm>
          <a:prstGeom prst="rect">
            <a:avLst/>
          </a:prstGeom>
          <a:ln>
            <a:noFill/>
          </a:ln>
        </p:spPr>
      </p:pic>
      <p:pic>
        <p:nvPicPr>
          <p:cNvPr id="6" name="Picture 5" descr="A picture containing computer, dark, computer, lit&#10;&#10;Description automatically generated">
            <a:extLst>
              <a:ext uri="{FF2B5EF4-FFF2-40B4-BE49-F238E27FC236}">
                <a16:creationId xmlns:a16="http://schemas.microsoft.com/office/drawing/2014/main" id="{DB40F0BB-DF59-4A32-B2D4-4FCDFA8FD38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0302" y="141113"/>
            <a:ext cx="799047" cy="373608"/>
          </a:xfrm>
          <a:prstGeom prst="rect">
            <a:avLst/>
          </a:prstGeom>
          <a:ln>
            <a:noFill/>
          </a:ln>
        </p:spPr>
      </p:pic>
      <p:pic>
        <p:nvPicPr>
          <p:cNvPr id="9" name="Picture 8" descr="A sign lit up at night&#10;&#10;Description automatically generated">
            <a:extLst>
              <a:ext uri="{FF2B5EF4-FFF2-40B4-BE49-F238E27FC236}">
                <a16:creationId xmlns:a16="http://schemas.microsoft.com/office/drawing/2014/main" id="{F87E7C54-F4C1-4B16-A484-375CBE3B495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0367" y="126907"/>
            <a:ext cx="608212" cy="396440"/>
          </a:xfrm>
          <a:prstGeom prst="rect">
            <a:avLst/>
          </a:prstGeom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FCF56FB-35C5-78F1-81E3-9156C1F65B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56807" y="-507"/>
            <a:ext cx="1018931" cy="604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291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A95FF5-2766-4DE5-83BE-1985059D9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9580" y="2294313"/>
            <a:ext cx="10515600" cy="3959492"/>
          </a:xfrm>
        </p:spPr>
        <p:txBody>
          <a:bodyPr/>
          <a:lstStyle>
            <a:lvl1pPr>
              <a:defRPr sz="2000">
                <a:latin typeface="+mj-lt"/>
              </a:defRPr>
            </a:lvl1pPr>
            <a:lvl2pPr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F62594A-424B-4BCC-A2A7-67A66593E330}"/>
              </a:ext>
            </a:extLst>
          </p:cNvPr>
          <p:cNvCxnSpPr>
            <a:cxnSpLocks/>
          </p:cNvCxnSpPr>
          <p:nvPr userDrawn="1"/>
        </p:nvCxnSpPr>
        <p:spPr>
          <a:xfrm>
            <a:off x="1530204" y="612954"/>
            <a:ext cx="10661795" cy="0"/>
          </a:xfrm>
          <a:prstGeom prst="line">
            <a:avLst/>
          </a:prstGeom>
          <a:ln w="25400">
            <a:solidFill>
              <a:srgbClr val="014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3BFA1C2-37C4-40AF-9523-DDB74644776D}"/>
              </a:ext>
            </a:extLst>
          </p:cNvPr>
          <p:cNvCxnSpPr>
            <a:cxnSpLocks/>
          </p:cNvCxnSpPr>
          <p:nvPr userDrawn="1"/>
        </p:nvCxnSpPr>
        <p:spPr>
          <a:xfrm>
            <a:off x="0" y="6477275"/>
            <a:ext cx="12192000" cy="0"/>
          </a:xfrm>
          <a:prstGeom prst="line">
            <a:avLst/>
          </a:prstGeom>
          <a:ln w="19050">
            <a:solidFill>
              <a:srgbClr val="014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itle 21">
            <a:extLst>
              <a:ext uri="{FF2B5EF4-FFF2-40B4-BE49-F238E27FC236}">
                <a16:creationId xmlns:a16="http://schemas.microsoft.com/office/drawing/2014/main" id="{58A61654-1EEE-4D10-AA02-DB7D938B0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80" y="1083925"/>
            <a:ext cx="10515600" cy="966016"/>
          </a:xfrm>
        </p:spPr>
        <p:txBody>
          <a:bodyPr>
            <a:normAutofit/>
          </a:bodyPr>
          <a:lstStyle>
            <a:lvl1pPr>
              <a:defRPr sz="2400" b="0">
                <a:latin typeface="+mn-lt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D56C4F76-BB1B-430B-B24C-77AA7915F4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478544"/>
            <a:ext cx="2743200" cy="365125"/>
          </a:xfrm>
        </p:spPr>
        <p:txBody>
          <a:bodyPr/>
          <a:lstStyle>
            <a:lvl1pPr algn="l">
              <a:defRPr sz="1400" b="0"/>
            </a:lvl1pPr>
          </a:lstStyle>
          <a:p>
            <a:r>
              <a:rPr lang="en-US" dirty="0"/>
              <a:t>© Copyright</a:t>
            </a:r>
            <a:endParaRPr lang="en-GB" dirty="0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D62175F7-4DC4-4E27-85E0-09FC3DE4A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24216" y="6477275"/>
            <a:ext cx="2826327" cy="365125"/>
          </a:xfrm>
        </p:spPr>
        <p:txBody>
          <a:bodyPr/>
          <a:lstStyle>
            <a:lvl1pPr algn="ctr">
              <a:defRPr sz="1400" b="0"/>
            </a:lvl1pPr>
          </a:lstStyle>
          <a:p>
            <a:r>
              <a:rPr lang="en-GB" dirty="0"/>
              <a:t>Classification Confidential</a:t>
            </a:r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5D3BC01D-6B00-43FE-9395-898A55C14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72122" y="6478545"/>
            <a:ext cx="1219878" cy="365125"/>
          </a:xfrm>
        </p:spPr>
        <p:txBody>
          <a:bodyPr/>
          <a:lstStyle>
            <a:lvl1pPr algn="r">
              <a:defRPr sz="1400" b="0"/>
            </a:lvl1pPr>
          </a:lstStyle>
          <a:p>
            <a:fld id="{DC835EB0-E4E2-4E11-A86D-A27C13F2E123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EDCE2B40-3D38-44BD-B76D-E7AA8061C0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711"/>
            <a:ext cx="1679171" cy="974824"/>
          </a:xfrm>
          <a:prstGeom prst="rect">
            <a:avLst/>
          </a:prstGeom>
          <a:ln w="25400">
            <a:noFill/>
          </a:ln>
        </p:spPr>
      </p:pic>
      <p:pic>
        <p:nvPicPr>
          <p:cNvPr id="6" name="Picture 5" descr="A picture containing computer, dark, computer, lit&#10;&#10;Description automatically generated">
            <a:extLst>
              <a:ext uri="{FF2B5EF4-FFF2-40B4-BE49-F238E27FC236}">
                <a16:creationId xmlns:a16="http://schemas.microsoft.com/office/drawing/2014/main" id="{DB40F0BB-DF59-4A32-B2D4-4FCDFA8FD38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0302" y="141113"/>
            <a:ext cx="799047" cy="373608"/>
          </a:xfrm>
          <a:prstGeom prst="rect">
            <a:avLst/>
          </a:prstGeom>
          <a:ln>
            <a:noFill/>
          </a:ln>
        </p:spPr>
      </p:pic>
      <p:pic>
        <p:nvPicPr>
          <p:cNvPr id="9" name="Picture 8" descr="A sign lit up at night&#10;&#10;Description automatically generated">
            <a:extLst>
              <a:ext uri="{FF2B5EF4-FFF2-40B4-BE49-F238E27FC236}">
                <a16:creationId xmlns:a16="http://schemas.microsoft.com/office/drawing/2014/main" id="{F87E7C54-F4C1-4B16-A484-375CBE3B495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0367" y="126907"/>
            <a:ext cx="608212" cy="396440"/>
          </a:xfrm>
          <a:prstGeom prst="rect">
            <a:avLst/>
          </a:prstGeom>
          <a:ln>
            <a:noFill/>
          </a:ln>
        </p:spPr>
      </p:pic>
      <p:pic>
        <p:nvPicPr>
          <p:cNvPr id="20" name="Picture 19" descr="A picture containing drawing&#10;&#10;Description automatically generated">
            <a:extLst>
              <a:ext uri="{FF2B5EF4-FFF2-40B4-BE49-F238E27FC236}">
                <a16:creationId xmlns:a16="http://schemas.microsoft.com/office/drawing/2014/main" id="{AF8CA377-E488-40B7-B33A-EE7BD1E8B4E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2442" y="136642"/>
            <a:ext cx="449644" cy="368157"/>
          </a:xfrm>
          <a:prstGeom prst="rect">
            <a:avLst/>
          </a:prstGeom>
        </p:spPr>
      </p:pic>
      <p:pic>
        <p:nvPicPr>
          <p:cNvPr id="13" name="Picture 12" descr="A dark room&#10;&#10;Description automatically generated">
            <a:extLst>
              <a:ext uri="{FF2B5EF4-FFF2-40B4-BE49-F238E27FC236}">
                <a16:creationId xmlns:a16="http://schemas.microsoft.com/office/drawing/2014/main" id="{AB687E28-CA01-4EAD-BB3A-E85B18371EB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5179" y="132285"/>
            <a:ext cx="652285" cy="368161"/>
          </a:xfrm>
          <a:prstGeom prst="rect">
            <a:avLst/>
          </a:prstGeom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BEE2BBC-2E26-3C9F-AB53-EA6890D2E6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77620" y="-2980"/>
            <a:ext cx="1018931" cy="604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10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A95FF5-2766-4DE5-83BE-1985059D9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9580" y="2294313"/>
            <a:ext cx="10515600" cy="3959492"/>
          </a:xfrm>
        </p:spPr>
        <p:txBody>
          <a:bodyPr/>
          <a:lstStyle>
            <a:lvl1pPr>
              <a:defRPr sz="2000">
                <a:latin typeface="+mj-lt"/>
              </a:defRPr>
            </a:lvl1pPr>
            <a:lvl2pPr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F62594A-424B-4BCC-A2A7-67A66593E330}"/>
              </a:ext>
            </a:extLst>
          </p:cNvPr>
          <p:cNvCxnSpPr>
            <a:cxnSpLocks/>
          </p:cNvCxnSpPr>
          <p:nvPr userDrawn="1"/>
        </p:nvCxnSpPr>
        <p:spPr>
          <a:xfrm>
            <a:off x="1530204" y="612954"/>
            <a:ext cx="10661795" cy="0"/>
          </a:xfrm>
          <a:prstGeom prst="line">
            <a:avLst/>
          </a:prstGeom>
          <a:ln w="25400">
            <a:solidFill>
              <a:srgbClr val="014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3BFA1C2-37C4-40AF-9523-DDB74644776D}"/>
              </a:ext>
            </a:extLst>
          </p:cNvPr>
          <p:cNvCxnSpPr>
            <a:cxnSpLocks/>
          </p:cNvCxnSpPr>
          <p:nvPr userDrawn="1"/>
        </p:nvCxnSpPr>
        <p:spPr>
          <a:xfrm>
            <a:off x="0" y="6477275"/>
            <a:ext cx="12192000" cy="0"/>
          </a:xfrm>
          <a:prstGeom prst="line">
            <a:avLst/>
          </a:prstGeom>
          <a:ln w="19050">
            <a:solidFill>
              <a:srgbClr val="014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itle 21">
            <a:extLst>
              <a:ext uri="{FF2B5EF4-FFF2-40B4-BE49-F238E27FC236}">
                <a16:creationId xmlns:a16="http://schemas.microsoft.com/office/drawing/2014/main" id="{58A61654-1EEE-4D10-AA02-DB7D938B0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80" y="1083925"/>
            <a:ext cx="10515600" cy="966016"/>
          </a:xfrm>
        </p:spPr>
        <p:txBody>
          <a:bodyPr>
            <a:normAutofit/>
          </a:bodyPr>
          <a:lstStyle>
            <a:lvl1pPr>
              <a:defRPr sz="2400" b="0">
                <a:latin typeface="+mn-lt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D56C4F76-BB1B-430B-B24C-77AA7915F4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492188"/>
            <a:ext cx="2743200" cy="365125"/>
          </a:xfrm>
        </p:spPr>
        <p:txBody>
          <a:bodyPr/>
          <a:lstStyle>
            <a:lvl1pPr algn="l">
              <a:defRPr sz="1400" b="0"/>
            </a:lvl1pPr>
          </a:lstStyle>
          <a:p>
            <a:r>
              <a:rPr lang="en-US" dirty="0"/>
              <a:t>© Copyright</a:t>
            </a:r>
            <a:endParaRPr lang="en-GB" dirty="0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D62175F7-4DC4-4E27-85E0-09FC3DE4A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24216" y="6492188"/>
            <a:ext cx="2826327" cy="365125"/>
          </a:xfrm>
        </p:spPr>
        <p:txBody>
          <a:bodyPr/>
          <a:lstStyle>
            <a:lvl1pPr algn="ctr">
              <a:defRPr sz="1400" b="0"/>
            </a:lvl1pPr>
          </a:lstStyle>
          <a:p>
            <a:r>
              <a:rPr lang="en-GB" dirty="0"/>
              <a:t>Classification Confidential</a:t>
            </a:r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5D3BC01D-6B00-43FE-9395-898A55C14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72122" y="6492875"/>
            <a:ext cx="1219878" cy="365125"/>
          </a:xfrm>
        </p:spPr>
        <p:txBody>
          <a:bodyPr/>
          <a:lstStyle>
            <a:lvl1pPr algn="r">
              <a:defRPr sz="1400" b="0"/>
            </a:lvl1pPr>
          </a:lstStyle>
          <a:p>
            <a:fld id="{DC835EB0-E4E2-4E11-A86D-A27C13F2E123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EDCE2B40-3D38-44BD-B76D-E7AA8061C0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711"/>
            <a:ext cx="1679171" cy="974824"/>
          </a:xfrm>
          <a:prstGeom prst="rect">
            <a:avLst/>
          </a:prstGeom>
          <a:ln w="25400">
            <a:noFill/>
          </a:ln>
        </p:spPr>
      </p:pic>
      <p:pic>
        <p:nvPicPr>
          <p:cNvPr id="9" name="Picture 8" descr="A sign lit up at night&#10;&#10;Description automatically generated">
            <a:extLst>
              <a:ext uri="{FF2B5EF4-FFF2-40B4-BE49-F238E27FC236}">
                <a16:creationId xmlns:a16="http://schemas.microsoft.com/office/drawing/2014/main" id="{F87E7C54-F4C1-4B16-A484-375CBE3B495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0367" y="126907"/>
            <a:ext cx="608212" cy="396440"/>
          </a:xfrm>
          <a:prstGeom prst="rect">
            <a:avLst/>
          </a:prstGeom>
          <a:ln>
            <a:noFill/>
          </a:ln>
        </p:spPr>
      </p:pic>
      <p:pic>
        <p:nvPicPr>
          <p:cNvPr id="13" name="Picture 12" descr="A dark room&#10;&#10;Description automatically generated">
            <a:extLst>
              <a:ext uri="{FF2B5EF4-FFF2-40B4-BE49-F238E27FC236}">
                <a16:creationId xmlns:a16="http://schemas.microsoft.com/office/drawing/2014/main" id="{AB687E28-CA01-4EAD-BB3A-E85B18371EB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5179" y="132285"/>
            <a:ext cx="652285" cy="368161"/>
          </a:xfrm>
          <a:prstGeom prst="rect">
            <a:avLst/>
          </a:prstGeom>
          <a:ln>
            <a:noFill/>
          </a:ln>
        </p:spPr>
      </p:pic>
      <p:pic>
        <p:nvPicPr>
          <p:cNvPr id="14" name="Picture 13" descr="A picture containing dark, computer, lit, computer&#10;&#10;Description automatically generated">
            <a:extLst>
              <a:ext uri="{FF2B5EF4-FFF2-40B4-BE49-F238E27FC236}">
                <a16:creationId xmlns:a16="http://schemas.microsoft.com/office/drawing/2014/main" id="{FA270DF4-07AA-48A5-A9E5-3C975716C8D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5678" y="142577"/>
            <a:ext cx="447779" cy="366630"/>
          </a:xfrm>
          <a:prstGeom prst="rect">
            <a:avLst/>
          </a:prstGeom>
          <a:ln>
            <a:noFill/>
          </a:ln>
        </p:spPr>
      </p:pic>
      <p:pic>
        <p:nvPicPr>
          <p:cNvPr id="15" name="Picture 14" descr="A picture containing clock, dark, traffic, street&#10;&#10;Description automatically generated">
            <a:extLst>
              <a:ext uri="{FF2B5EF4-FFF2-40B4-BE49-F238E27FC236}">
                <a16:creationId xmlns:a16="http://schemas.microsoft.com/office/drawing/2014/main" id="{82163EE6-795C-4362-A5EB-F50D10274E4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8437" y="145987"/>
            <a:ext cx="787383" cy="36815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E551F29-5EE8-7756-0806-791411C276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79170" y="-7347"/>
            <a:ext cx="1018931" cy="604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211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A95FF5-2766-4DE5-83BE-1985059D9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9580" y="2294313"/>
            <a:ext cx="10515600" cy="3959492"/>
          </a:xfrm>
        </p:spPr>
        <p:txBody>
          <a:bodyPr/>
          <a:lstStyle>
            <a:lvl1pPr>
              <a:defRPr sz="2000">
                <a:latin typeface="+mj-lt"/>
              </a:defRPr>
            </a:lvl1pPr>
            <a:lvl2pPr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F62594A-424B-4BCC-A2A7-67A66593E330}"/>
              </a:ext>
            </a:extLst>
          </p:cNvPr>
          <p:cNvCxnSpPr>
            <a:cxnSpLocks/>
          </p:cNvCxnSpPr>
          <p:nvPr userDrawn="1"/>
        </p:nvCxnSpPr>
        <p:spPr>
          <a:xfrm>
            <a:off x="1530205" y="612954"/>
            <a:ext cx="10661795" cy="0"/>
          </a:xfrm>
          <a:prstGeom prst="line">
            <a:avLst/>
          </a:prstGeom>
          <a:ln w="25400">
            <a:solidFill>
              <a:srgbClr val="014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3BFA1C2-37C4-40AF-9523-DDB74644776D}"/>
              </a:ext>
            </a:extLst>
          </p:cNvPr>
          <p:cNvCxnSpPr>
            <a:cxnSpLocks/>
          </p:cNvCxnSpPr>
          <p:nvPr userDrawn="1"/>
        </p:nvCxnSpPr>
        <p:spPr>
          <a:xfrm>
            <a:off x="0" y="6477275"/>
            <a:ext cx="12192000" cy="0"/>
          </a:xfrm>
          <a:prstGeom prst="line">
            <a:avLst/>
          </a:prstGeom>
          <a:ln w="19050">
            <a:solidFill>
              <a:srgbClr val="014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itle 21">
            <a:extLst>
              <a:ext uri="{FF2B5EF4-FFF2-40B4-BE49-F238E27FC236}">
                <a16:creationId xmlns:a16="http://schemas.microsoft.com/office/drawing/2014/main" id="{58A61654-1EEE-4D10-AA02-DB7D938B0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80" y="1083925"/>
            <a:ext cx="10515600" cy="966016"/>
          </a:xfrm>
        </p:spPr>
        <p:txBody>
          <a:bodyPr>
            <a:normAutofit/>
          </a:bodyPr>
          <a:lstStyle>
            <a:lvl1pPr>
              <a:defRPr sz="2400" b="0">
                <a:latin typeface="+mn-lt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D56C4F76-BB1B-430B-B24C-77AA7915F4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-1" y="6492875"/>
            <a:ext cx="2743200" cy="365125"/>
          </a:xfrm>
        </p:spPr>
        <p:txBody>
          <a:bodyPr/>
          <a:lstStyle>
            <a:lvl1pPr algn="l">
              <a:defRPr sz="1400" b="0"/>
            </a:lvl1pPr>
          </a:lstStyle>
          <a:p>
            <a:r>
              <a:rPr lang="en-US" dirty="0"/>
              <a:t>© Copyright</a:t>
            </a:r>
            <a:endParaRPr lang="en-GB" dirty="0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D62175F7-4DC4-4E27-85E0-09FC3DE4A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24216" y="6477275"/>
            <a:ext cx="2826327" cy="365125"/>
          </a:xfrm>
        </p:spPr>
        <p:txBody>
          <a:bodyPr/>
          <a:lstStyle>
            <a:lvl1pPr algn="ctr">
              <a:defRPr sz="1400" b="0"/>
            </a:lvl1pPr>
          </a:lstStyle>
          <a:p>
            <a:r>
              <a:rPr lang="en-GB" dirty="0"/>
              <a:t>Classification Confidential</a:t>
            </a:r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5D3BC01D-6B00-43FE-9395-898A55C14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72122" y="6492875"/>
            <a:ext cx="1219878" cy="365125"/>
          </a:xfrm>
        </p:spPr>
        <p:txBody>
          <a:bodyPr/>
          <a:lstStyle>
            <a:lvl1pPr algn="r">
              <a:defRPr sz="1400" b="0"/>
            </a:lvl1pPr>
          </a:lstStyle>
          <a:p>
            <a:fld id="{DC835EB0-E4E2-4E11-A86D-A27C13F2E123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EDCE2B40-3D38-44BD-B76D-E7AA8061C0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711"/>
            <a:ext cx="1679171" cy="974824"/>
          </a:xfrm>
          <a:prstGeom prst="rect">
            <a:avLst/>
          </a:prstGeom>
          <a:ln w="25400">
            <a:noFill/>
          </a:ln>
        </p:spPr>
      </p:pic>
      <p:pic>
        <p:nvPicPr>
          <p:cNvPr id="13" name="Picture 12" descr="A dark room&#10;&#10;Description automatically generated">
            <a:extLst>
              <a:ext uri="{FF2B5EF4-FFF2-40B4-BE49-F238E27FC236}">
                <a16:creationId xmlns:a16="http://schemas.microsoft.com/office/drawing/2014/main" id="{AB687E28-CA01-4EAD-BB3A-E85B18371E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5179" y="132285"/>
            <a:ext cx="652285" cy="368161"/>
          </a:xfrm>
          <a:prstGeom prst="rect">
            <a:avLst/>
          </a:prstGeom>
          <a:ln>
            <a:noFill/>
          </a:ln>
        </p:spPr>
      </p:pic>
      <p:pic>
        <p:nvPicPr>
          <p:cNvPr id="14" name="Picture 13" descr="A picture containing dark, computer, lit, computer&#10;&#10;Description automatically generated">
            <a:extLst>
              <a:ext uri="{FF2B5EF4-FFF2-40B4-BE49-F238E27FC236}">
                <a16:creationId xmlns:a16="http://schemas.microsoft.com/office/drawing/2014/main" id="{FA270DF4-07AA-48A5-A9E5-3C975716C8D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5678" y="142577"/>
            <a:ext cx="447779" cy="366630"/>
          </a:xfrm>
          <a:prstGeom prst="rect">
            <a:avLst/>
          </a:prstGeom>
          <a:ln>
            <a:noFill/>
          </a:ln>
        </p:spPr>
      </p:pic>
      <p:pic>
        <p:nvPicPr>
          <p:cNvPr id="16" name="Picture 15" descr="A picture containing computer, dark, computer, lit&#10;&#10;Description automatically generated">
            <a:extLst>
              <a:ext uri="{FF2B5EF4-FFF2-40B4-BE49-F238E27FC236}">
                <a16:creationId xmlns:a16="http://schemas.microsoft.com/office/drawing/2014/main" id="{386F8AA3-DBB0-4257-BE80-F8A5FACCA9C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0302" y="141113"/>
            <a:ext cx="799047" cy="373608"/>
          </a:xfrm>
          <a:prstGeom prst="rect">
            <a:avLst/>
          </a:prstGeom>
          <a:ln>
            <a:noFill/>
          </a:ln>
        </p:spPr>
      </p:pic>
      <p:pic>
        <p:nvPicPr>
          <p:cNvPr id="17" name="Picture 16" descr="A close up of a sign&#10;&#10;Description automatically generated">
            <a:extLst>
              <a:ext uri="{FF2B5EF4-FFF2-40B4-BE49-F238E27FC236}">
                <a16:creationId xmlns:a16="http://schemas.microsoft.com/office/drawing/2014/main" id="{2E16CEB0-3F08-4E11-8C83-E46327969F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614" y="128051"/>
            <a:ext cx="594965" cy="38780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7438BED-6173-7774-3FC5-9A14143E64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76069" y="-17348"/>
            <a:ext cx="1018931" cy="604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3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9D9F25-A0F8-4076-824A-BA8CB1E16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F40A7A-0876-451F-9207-4DA489861F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F2882B-43AB-4F6C-B16C-84D9EFE08F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© Copyright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D2A23F-F5B4-48BE-8735-21AEF63B97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Classification 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B596F5-33C0-42FA-8BC7-114A7E59F9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835EB0-E4E2-4E11-A86D-A27C13F2E1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6282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50" r:id="rId2"/>
    <p:sldLayoutId id="2147483664" r:id="rId3"/>
    <p:sldLayoutId id="2147483660" r:id="rId4"/>
    <p:sldLayoutId id="2147483665" r:id="rId5"/>
    <p:sldLayoutId id="2147483666" r:id="rId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8397E83D-9F46-4E28-A4DE-11E6F58A3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8846" y="819052"/>
            <a:ext cx="8912953" cy="829850"/>
          </a:xfrm>
          <a:solidFill>
            <a:srgbClr val="014F7F"/>
          </a:solidFill>
        </p:spPr>
        <p:txBody>
          <a:bodyPr>
            <a:normAutofit fontScale="90000"/>
          </a:bodyPr>
          <a:lstStyle/>
          <a:p>
            <a:pPr algn="ctr"/>
            <a:r>
              <a:rPr lang="en-GB" sz="3600" b="1" dirty="0">
                <a:solidFill>
                  <a:schemeClr val="bg1"/>
                </a:solidFill>
              </a:rPr>
              <a:t>NDMA C-UAS </a:t>
            </a:r>
            <a:r>
              <a:rPr lang="en-GB" sz="3600" b="1">
                <a:solidFill>
                  <a:schemeClr val="bg1"/>
                </a:solidFill>
              </a:rPr>
              <a:t>Operators </a:t>
            </a:r>
            <a:br>
              <a:rPr lang="en-GB" sz="3600" b="1">
                <a:solidFill>
                  <a:schemeClr val="bg1"/>
                </a:solidFill>
              </a:rPr>
            </a:br>
            <a:r>
              <a:rPr lang="en-GB" sz="3600" b="1">
                <a:solidFill>
                  <a:schemeClr val="bg1"/>
                </a:solidFill>
              </a:rPr>
              <a:t>VMS </a:t>
            </a:r>
            <a:r>
              <a:rPr lang="en-GB" sz="3600" b="1" dirty="0">
                <a:solidFill>
                  <a:schemeClr val="bg1"/>
                </a:solidFill>
              </a:rPr>
              <a:t>Extended </a:t>
            </a:r>
            <a:r>
              <a:rPr lang="en-GB" sz="3600" b="1">
                <a:solidFill>
                  <a:schemeClr val="bg1"/>
                </a:solidFill>
              </a:rPr>
              <a:t>System Operation 2</a:t>
            </a:r>
            <a:endParaRPr lang="en-GB" sz="3600" b="1" dirty="0">
              <a:solidFill>
                <a:schemeClr val="bg1"/>
              </a:solidFill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31C5E-2FCC-42BF-B413-E8A7B11CE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© Copyright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1F4D03-92DD-4D92-9F8F-FDA6A9CD0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Classification Confidential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C7B359-24E2-4AA7-B5FB-D0E55B3D6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35EB0-E4E2-4E11-A86D-A27C13F2E123}" type="slidenum">
              <a:rPr lang="en-GB" smtClean="0"/>
              <a:pPr/>
              <a:t>1</a:t>
            </a:fld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1D4B8D1-749D-4280-8E63-DE3C642C28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847" y="1648902"/>
            <a:ext cx="8834306" cy="455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249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78" y="998374"/>
            <a:ext cx="10500050" cy="518671"/>
          </a:xfrm>
          <a:solidFill>
            <a:srgbClr val="014F7F"/>
          </a:solidFill>
        </p:spPr>
        <p:txBody>
          <a:bodyPr/>
          <a:lstStyle/>
          <a:p>
            <a:r>
              <a:rPr lang="en-GB" b="1" dirty="0">
                <a:solidFill>
                  <a:schemeClr val="bg1"/>
                </a:solidFill>
              </a:rPr>
              <a:t>Ext VMS Operation – Admin Menus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© Copyright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Classification Confidential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835EB0-E4E2-4E11-A86D-A27C13F2E123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65916BF-3551-4113-9329-66FD9E5BC70C}"/>
              </a:ext>
            </a:extLst>
          </p:cNvPr>
          <p:cNvSpPr txBox="1"/>
          <p:nvPr/>
        </p:nvSpPr>
        <p:spPr>
          <a:xfrm>
            <a:off x="679577" y="1871134"/>
            <a:ext cx="1050004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dirty="0">
                <a:solidFill>
                  <a:prstClr val="black"/>
                </a:solidFill>
                <a:latin typeface="Calibri" panose="020F0502020204030204"/>
              </a:rPr>
              <a:t>In this section of the training we will cover the following: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Accessing Admin Menus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dirty="0">
                <a:solidFill>
                  <a:prstClr val="black"/>
                </a:solidFill>
                <a:latin typeface="Calibri" panose="020F0502020204030204"/>
              </a:rPr>
              <a:t>Content Of Subsystems menu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Content of Location Menu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sz="2400">
              <a:solidFill>
                <a:prstClr val="black"/>
              </a:solidFill>
              <a:latin typeface="Calibri" panose="020F0502020204030204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>
                <a:solidFill>
                  <a:prstClr val="black"/>
                </a:solidFill>
                <a:latin typeface="Calibri" panose="020F0502020204030204"/>
              </a:rPr>
              <a:t>Content </a:t>
            </a:r>
            <a:r>
              <a:rPr lang="en-GB" sz="2400" dirty="0">
                <a:solidFill>
                  <a:prstClr val="black"/>
                </a:solidFill>
                <a:latin typeface="Calibri" panose="020F0502020204030204"/>
              </a:rPr>
              <a:t>of Controller Menu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5366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F2549A7F-5546-1F9D-4BDB-6247299B6C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4850" y="2308735"/>
            <a:ext cx="6861552" cy="3869054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78" y="998374"/>
            <a:ext cx="10500050" cy="518671"/>
          </a:xfrm>
          <a:solidFill>
            <a:srgbClr val="014F7F"/>
          </a:solidFill>
        </p:spPr>
        <p:txBody>
          <a:bodyPr/>
          <a:lstStyle/>
          <a:p>
            <a:r>
              <a:rPr lang="en-GB" b="1" dirty="0">
                <a:solidFill>
                  <a:schemeClr val="bg1"/>
                </a:solidFill>
              </a:rPr>
              <a:t>Ext VMS Operation – Admin Menus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en-US"/>
              <a:t>© Copyright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/>
              <a:t>Classification Confidential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35EB0-E4E2-4E11-A86D-A27C13F2E123}" type="slidenum">
              <a:rPr lang="en-GB" smtClean="0"/>
              <a:t>3</a:t>
            </a:fld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65916BF-3551-4113-9329-66FD9E5BC70C}"/>
              </a:ext>
            </a:extLst>
          </p:cNvPr>
          <p:cNvSpPr txBox="1"/>
          <p:nvPr/>
        </p:nvSpPr>
        <p:spPr>
          <a:xfrm>
            <a:off x="679578" y="1811867"/>
            <a:ext cx="10500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Admin Menus are only accessible when the system is in Standby Mode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8FBD20F-D328-2371-E789-C3D7E17724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4850" y="2308735"/>
            <a:ext cx="6934201" cy="3893709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B4356554-B242-CDB7-95D7-481F4DAA0ABC}"/>
              </a:ext>
            </a:extLst>
          </p:cNvPr>
          <p:cNvSpPr/>
          <p:nvPr/>
        </p:nvSpPr>
        <p:spPr>
          <a:xfrm>
            <a:off x="7264107" y="5748912"/>
            <a:ext cx="846268" cy="62920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51BB887-B076-7725-71BB-A08DEDD6AD4C}"/>
              </a:ext>
            </a:extLst>
          </p:cNvPr>
          <p:cNvSpPr/>
          <p:nvPr/>
        </p:nvSpPr>
        <p:spPr>
          <a:xfrm>
            <a:off x="3484432" y="5782314"/>
            <a:ext cx="846268" cy="62920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DD1425A-2E90-A83F-B317-0C6EA5B3A93F}"/>
              </a:ext>
            </a:extLst>
          </p:cNvPr>
          <p:cNvSpPr/>
          <p:nvPr/>
        </p:nvSpPr>
        <p:spPr>
          <a:xfrm>
            <a:off x="4716332" y="5782315"/>
            <a:ext cx="846268" cy="62920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543D109-3EF6-1682-9211-01EAD5570162}"/>
              </a:ext>
            </a:extLst>
          </p:cNvPr>
          <p:cNvSpPr/>
          <p:nvPr/>
        </p:nvSpPr>
        <p:spPr>
          <a:xfrm>
            <a:off x="7264107" y="5750124"/>
            <a:ext cx="846268" cy="62920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4070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1" grpId="0" animBg="1"/>
      <p:bldP spid="14" grpId="0" animBg="1"/>
      <p:bldP spid="14" grpId="1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78" y="998374"/>
            <a:ext cx="10500050" cy="518671"/>
          </a:xfrm>
          <a:solidFill>
            <a:srgbClr val="014F7F"/>
          </a:solidFill>
        </p:spPr>
        <p:txBody>
          <a:bodyPr/>
          <a:lstStyle/>
          <a:p>
            <a:r>
              <a:rPr lang="en-GB" b="1" dirty="0">
                <a:solidFill>
                  <a:schemeClr val="bg1"/>
                </a:solidFill>
              </a:rPr>
              <a:t>Ext VMS Operation – Admin – Subsystems Menu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en-US"/>
              <a:t>© Copyright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/>
              <a:t>Classification Confidential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35EB0-E4E2-4E11-A86D-A27C13F2E123}" type="slidenum">
              <a:rPr lang="en-GB" smtClean="0"/>
              <a:t>4</a:t>
            </a:fld>
            <a:endParaRPr lang="en-GB" dirty="0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B36CD0A-17E9-4D9C-B53A-940F5B0146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830" y="998375"/>
            <a:ext cx="504242" cy="5186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65916BF-3551-4113-9329-66FD9E5BC70C}"/>
              </a:ext>
            </a:extLst>
          </p:cNvPr>
          <p:cNvSpPr txBox="1"/>
          <p:nvPr/>
        </p:nvSpPr>
        <p:spPr>
          <a:xfrm>
            <a:off x="802433" y="2328903"/>
            <a:ext cx="425747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This menu details information about the system.</a:t>
            </a:r>
          </a:p>
          <a:p>
            <a:endParaRPr lang="en-GB" sz="2400" dirty="0"/>
          </a:p>
          <a:p>
            <a:r>
              <a:rPr lang="en-GB" sz="2400" dirty="0"/>
              <a:t>If Reporting Issues or Faults, then please ensure this information is included.</a:t>
            </a:r>
          </a:p>
        </p:txBody>
      </p:sp>
      <p:pic>
        <p:nvPicPr>
          <p:cNvPr id="4" name="Picture 3" descr="A screenshot of a computer program&#10;&#10;Description automatically generated">
            <a:extLst>
              <a:ext uri="{FF2B5EF4-FFF2-40B4-BE49-F238E27FC236}">
                <a16:creationId xmlns:a16="http://schemas.microsoft.com/office/drawing/2014/main" id="{FD297D96-FDEC-03D9-0D56-68ED184E64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8161" y="2469713"/>
            <a:ext cx="5224671" cy="2889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91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screenshot of a computer program&#10;&#10;Description automatically generated">
            <a:extLst>
              <a:ext uri="{FF2B5EF4-FFF2-40B4-BE49-F238E27FC236}">
                <a16:creationId xmlns:a16="http://schemas.microsoft.com/office/drawing/2014/main" id="{38054D2F-2532-E495-DCF3-3C306D6D81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686" y="1580200"/>
            <a:ext cx="8793834" cy="4863038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78" y="998374"/>
            <a:ext cx="10500050" cy="518671"/>
          </a:xfrm>
          <a:solidFill>
            <a:srgbClr val="014F7F"/>
          </a:solidFill>
        </p:spPr>
        <p:txBody>
          <a:bodyPr/>
          <a:lstStyle/>
          <a:p>
            <a:r>
              <a:rPr lang="en-GB" b="1" dirty="0">
                <a:solidFill>
                  <a:schemeClr val="bg1"/>
                </a:solidFill>
              </a:rPr>
              <a:t>Ext VMS Operation – Admin – Subsystems Menu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en-US"/>
              <a:t>© Copyright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/>
              <a:t>Classification Confidential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35EB0-E4E2-4E11-A86D-A27C13F2E123}" type="slidenum">
              <a:rPr lang="en-GB" smtClean="0"/>
              <a:t>5</a:t>
            </a:fld>
            <a:endParaRPr lang="en-GB" dirty="0"/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DFE60DC7-0CCD-C8AF-3814-297A90B413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6683210"/>
              </p:ext>
            </p:extLst>
          </p:nvPr>
        </p:nvGraphicFramePr>
        <p:xfrm>
          <a:off x="319767" y="1761951"/>
          <a:ext cx="6124575" cy="2398908"/>
        </p:xfrm>
        <a:graphic>
          <a:graphicData uri="http://schemas.openxmlformats.org/drawingml/2006/table">
            <a:tbl>
              <a:tblPr/>
              <a:tblGrid>
                <a:gridCol w="1836292">
                  <a:extLst>
                    <a:ext uri="{9D8B030D-6E8A-4147-A177-3AD203B41FA5}">
                      <a16:colId xmlns:a16="http://schemas.microsoft.com/office/drawing/2014/main" val="844502094"/>
                    </a:ext>
                  </a:extLst>
                </a:gridCol>
                <a:gridCol w="4288283">
                  <a:extLst>
                    <a:ext uri="{9D8B030D-6E8A-4147-A177-3AD203B41FA5}">
                      <a16:colId xmlns:a16="http://schemas.microsoft.com/office/drawing/2014/main" val="1220529654"/>
                    </a:ext>
                  </a:extLst>
                </a:gridCol>
              </a:tblGrid>
              <a:tr h="1803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GB" sz="10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Parameter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4A7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GB" sz="10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Description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4A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3291914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GB" sz="10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Console SW Ident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Software part and version number.</a:t>
                      </a:r>
                    </a:p>
                  </a:txBody>
                  <a:tcPr marL="68580" marR="68580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5487227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GB" sz="10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Console operating hours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Number of hours since the system was rebooted.</a:t>
                      </a:r>
                    </a:p>
                  </a:txBody>
                  <a:tcPr marL="68580" marR="68580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7062672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GB" sz="10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Disk space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Available space on hard disk for recording (MB).</a:t>
                      </a:r>
                    </a:p>
                  </a:txBody>
                  <a:tcPr marL="68580" marR="68580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6019246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GB" sz="10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CHARM100 SW Ident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PJB Charm100 software part and version number.</a:t>
                      </a:r>
                    </a:p>
                  </a:txBody>
                  <a:tcPr marL="68580" marR="68580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1984931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GB" sz="10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CHARM100 operating hours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 number of operating hours for the PJB Charm100.</a:t>
                      </a:r>
                    </a:p>
                  </a:txBody>
                  <a:tcPr marL="68580" marR="68580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721188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GB" sz="10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EOD SW Ident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Version number of the software library used to communicate with the EOD.</a:t>
                      </a:r>
                    </a:p>
                  </a:txBody>
                  <a:tcPr marL="68580" marR="68580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6047735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GB" sz="10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IR SW Ident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Version number of software library used to communicate with the TI.</a:t>
                      </a:r>
                    </a:p>
                  </a:txBody>
                  <a:tcPr marL="68580" marR="68580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5539310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GB" sz="10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TV SW Ident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TV software part and version number.</a:t>
                      </a:r>
                    </a:p>
                  </a:txBody>
                  <a:tcPr marL="68580" marR="68580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2873409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GB" sz="10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OTAS standalone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Not required for this system</a:t>
                      </a:r>
                    </a:p>
                  </a:txBody>
                  <a:tcPr marL="68580" marR="68580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4753681"/>
                  </a:ext>
                </a:extLst>
              </a:tr>
            </a:tbl>
          </a:graphicData>
        </a:graphic>
      </p:graphicFrame>
      <p:pic>
        <p:nvPicPr>
          <p:cNvPr id="2" name="Picture 1" descr="A screenshot of a computer program&#10;&#10;Description automatically generated">
            <a:extLst>
              <a:ext uri="{FF2B5EF4-FFF2-40B4-BE49-F238E27FC236}">
                <a16:creationId xmlns:a16="http://schemas.microsoft.com/office/drawing/2014/main" id="{1ECE25C2-BEA1-D0E2-059F-5996C77B4A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295" y="2331947"/>
            <a:ext cx="5031938" cy="2782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444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78" y="998374"/>
            <a:ext cx="10500050" cy="518671"/>
          </a:xfrm>
          <a:solidFill>
            <a:srgbClr val="014F7F"/>
          </a:solidFill>
        </p:spPr>
        <p:txBody>
          <a:bodyPr/>
          <a:lstStyle/>
          <a:p>
            <a:r>
              <a:rPr lang="en-GB" b="1" dirty="0">
                <a:solidFill>
                  <a:schemeClr val="bg1"/>
                </a:solidFill>
              </a:rPr>
              <a:t>Ext VMS Operation – Admin – Location Menu - IMU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en-US"/>
              <a:t>© Copyright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/>
              <a:t>Classification Confidential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35EB0-E4E2-4E11-A86D-A27C13F2E123}" type="slidenum">
              <a:rPr lang="en-GB" smtClean="0"/>
              <a:t>6</a:t>
            </a:fld>
            <a:endParaRPr lang="en-GB" dirty="0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B36CD0A-17E9-4D9C-B53A-940F5B0146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830" y="998375"/>
            <a:ext cx="504242" cy="5186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65916BF-3551-4113-9329-66FD9E5BC70C}"/>
              </a:ext>
            </a:extLst>
          </p:cNvPr>
          <p:cNvSpPr txBox="1"/>
          <p:nvPr/>
        </p:nvSpPr>
        <p:spPr>
          <a:xfrm>
            <a:off x="679578" y="1859340"/>
            <a:ext cx="46948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This menu does not need to be utilised, as information will be overwritten by the Chess C2.</a:t>
            </a:r>
          </a:p>
        </p:txBody>
      </p:sp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86FB1173-E216-DEB9-F53A-02DBB0807E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3569" y="3270590"/>
            <a:ext cx="7528492" cy="2402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0203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78" y="998374"/>
            <a:ext cx="10500050" cy="518671"/>
          </a:xfrm>
          <a:solidFill>
            <a:srgbClr val="014F7F"/>
          </a:solidFill>
        </p:spPr>
        <p:txBody>
          <a:bodyPr/>
          <a:lstStyle/>
          <a:p>
            <a:r>
              <a:rPr lang="en-GB" b="1" dirty="0">
                <a:solidFill>
                  <a:schemeClr val="bg1"/>
                </a:solidFill>
              </a:rPr>
              <a:t>Ext VMS Operation – Admin – Location Menu - IMU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en-US"/>
              <a:t>© Copyright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/>
              <a:t>Classification Confidential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35EB0-E4E2-4E11-A86D-A27C13F2E123}" type="slidenum">
              <a:rPr lang="en-GB" smtClean="0"/>
              <a:t>7</a:t>
            </a:fld>
            <a:endParaRPr lang="en-GB" dirty="0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B36CD0A-17E9-4D9C-B53A-940F5B0146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830" y="998375"/>
            <a:ext cx="504242" cy="518672"/>
          </a:xfrm>
          <a:prstGeom prst="rect">
            <a:avLst/>
          </a:prstGeom>
        </p:spPr>
      </p:pic>
      <p:pic>
        <p:nvPicPr>
          <p:cNvPr id="12" name="Picture 11" descr="A screenshot of a computer&#10;&#10;Description automatically generated">
            <a:extLst>
              <a:ext uri="{FF2B5EF4-FFF2-40B4-BE49-F238E27FC236}">
                <a16:creationId xmlns:a16="http://schemas.microsoft.com/office/drawing/2014/main" id="{FBDBFAE1-A78A-4CB7-DDFB-D4979B5926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0231" y="2811022"/>
            <a:ext cx="4711830" cy="1992109"/>
          </a:xfrm>
          <a:prstGeom prst="rect">
            <a:avLst/>
          </a:prstGeom>
        </p:spPr>
      </p:pic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8DD39726-AC43-E9B1-3A60-AED12F8DF8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4407449"/>
              </p:ext>
            </p:extLst>
          </p:nvPr>
        </p:nvGraphicFramePr>
        <p:xfrm>
          <a:off x="497049" y="2624071"/>
          <a:ext cx="6124575" cy="2366012"/>
        </p:xfrm>
        <a:graphic>
          <a:graphicData uri="http://schemas.openxmlformats.org/drawingml/2006/table">
            <a:tbl>
              <a:tblPr/>
              <a:tblGrid>
                <a:gridCol w="1836292">
                  <a:extLst>
                    <a:ext uri="{9D8B030D-6E8A-4147-A177-3AD203B41FA5}">
                      <a16:colId xmlns:a16="http://schemas.microsoft.com/office/drawing/2014/main" val="1779958645"/>
                    </a:ext>
                  </a:extLst>
                </a:gridCol>
                <a:gridCol w="4288283">
                  <a:extLst>
                    <a:ext uri="{9D8B030D-6E8A-4147-A177-3AD203B41FA5}">
                      <a16:colId xmlns:a16="http://schemas.microsoft.com/office/drawing/2014/main" val="2999503208"/>
                    </a:ext>
                  </a:extLst>
                </a:gridCol>
              </a:tblGrid>
              <a:tr h="1803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GB" sz="1400" b="1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Parameter</a:t>
                      </a:r>
                      <a:endParaRPr lang="en-GB" sz="1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4A7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GB" sz="1400" b="1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Description</a:t>
                      </a:r>
                      <a:endParaRPr lang="en-GB" sz="1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4A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0819426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GB" sz="1400" b="1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Manually override IMU</a:t>
                      </a:r>
                      <a:endParaRPr lang="en-GB" sz="1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GB" sz="14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If checked, a manually entered IMU value will override the heading reported by the IMU.</a:t>
                      </a:r>
                    </a:p>
                  </a:txBody>
                  <a:tcPr marL="68580" marR="68580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8510411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GB" sz="14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Manual heading (deg)</a:t>
                      </a:r>
                      <a:endParaRPr lang="en-GB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GB" sz="14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Specifies the current heading angle of the EOD (in degrees 0 - 360) to use if overriding the IMU.</a:t>
                      </a:r>
                    </a:p>
                  </a:txBody>
                  <a:tcPr marL="68580" marR="68580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7506915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GB" sz="14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Manual pitch (deg)</a:t>
                      </a:r>
                      <a:endParaRPr lang="en-GB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GB" sz="14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Specifies the current pitch angle of the EOD (in degrees 0 - 360) to use if overriding the IMU.</a:t>
                      </a:r>
                    </a:p>
                  </a:txBody>
                  <a:tcPr marL="68580" marR="68580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6320213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GB" sz="14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Manual roll (deg)</a:t>
                      </a:r>
                      <a:endParaRPr lang="en-GB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GB" sz="14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Specifies the current roll angle of the EOD (in degrees 0 - 360) to use if overriding the IMU.</a:t>
                      </a:r>
                    </a:p>
                  </a:txBody>
                  <a:tcPr marL="68580" marR="68580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31332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04067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78" y="998374"/>
            <a:ext cx="10500050" cy="518671"/>
          </a:xfrm>
          <a:solidFill>
            <a:srgbClr val="014F7F"/>
          </a:solidFill>
        </p:spPr>
        <p:txBody>
          <a:bodyPr/>
          <a:lstStyle/>
          <a:p>
            <a:r>
              <a:rPr lang="en-GB" b="1" dirty="0">
                <a:solidFill>
                  <a:schemeClr val="bg1"/>
                </a:solidFill>
              </a:rPr>
              <a:t>Ext VMS Operation – Admin – Location Menu - GNSS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en-US"/>
              <a:t>© Copyright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/>
              <a:t>Classification Confidential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35EB0-E4E2-4E11-A86D-A27C13F2E123}" type="slidenum">
              <a:rPr lang="en-GB" smtClean="0"/>
              <a:t>8</a:t>
            </a:fld>
            <a:endParaRPr lang="en-GB" dirty="0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B36CD0A-17E9-4D9C-B53A-940F5B0146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830" y="998375"/>
            <a:ext cx="504242" cy="518672"/>
          </a:xfrm>
          <a:prstGeom prst="rect">
            <a:avLst/>
          </a:prstGeom>
        </p:spPr>
      </p:pic>
      <p:pic>
        <p:nvPicPr>
          <p:cNvPr id="2" name="Picture 1" descr="A screenshot of a computer&#10;&#10;Description automatically generated">
            <a:extLst>
              <a:ext uri="{FF2B5EF4-FFF2-40B4-BE49-F238E27FC236}">
                <a16:creationId xmlns:a16="http://schemas.microsoft.com/office/drawing/2014/main" id="{47FC366E-6A64-33DD-C318-CF6BDB5803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459" y="3494109"/>
            <a:ext cx="7528492" cy="2402822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22CBBB4-555D-EFB3-35DA-69E3E73DDA86}"/>
              </a:ext>
            </a:extLst>
          </p:cNvPr>
          <p:cNvSpPr/>
          <p:nvPr/>
        </p:nvSpPr>
        <p:spPr>
          <a:xfrm>
            <a:off x="3889268" y="3749175"/>
            <a:ext cx="3935896" cy="18288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0C58E7-FA7D-F457-601F-E7CF48A87337}"/>
              </a:ext>
            </a:extLst>
          </p:cNvPr>
          <p:cNvSpPr txBox="1"/>
          <p:nvPr/>
        </p:nvSpPr>
        <p:spPr>
          <a:xfrm>
            <a:off x="679578" y="1682650"/>
            <a:ext cx="443884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The Location Menu allows the operator to Manually override Location information supplied by the GNSS. </a:t>
            </a:r>
          </a:p>
          <a:p>
            <a:r>
              <a:rPr lang="en-GB" sz="2400" dirty="0"/>
              <a:t>There is also a selection on the units to be utilised.</a:t>
            </a:r>
          </a:p>
        </p:txBody>
      </p:sp>
    </p:spTree>
    <p:extLst>
      <p:ext uri="{BB962C8B-B14F-4D97-AF65-F5344CB8AC3E}">
        <p14:creationId xmlns:p14="http://schemas.microsoft.com/office/powerpoint/2010/main" val="31264921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78" y="998374"/>
            <a:ext cx="10500050" cy="518671"/>
          </a:xfrm>
          <a:solidFill>
            <a:srgbClr val="014F7F"/>
          </a:solidFill>
        </p:spPr>
        <p:txBody>
          <a:bodyPr/>
          <a:lstStyle/>
          <a:p>
            <a:r>
              <a:rPr lang="en-GB" b="1" dirty="0">
                <a:solidFill>
                  <a:schemeClr val="bg1"/>
                </a:solidFill>
              </a:rPr>
              <a:t>Ext VMS Operation – Admin – Location Menu - GNSS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en-US"/>
              <a:t>© Copyright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/>
              <a:t>Classification Confidential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35EB0-E4E2-4E11-A86D-A27C13F2E123}" type="slidenum">
              <a:rPr lang="en-GB" smtClean="0"/>
              <a:t>9</a:t>
            </a:fld>
            <a:endParaRPr lang="en-GB" dirty="0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B36CD0A-17E9-4D9C-B53A-940F5B0146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830" y="998375"/>
            <a:ext cx="504242" cy="51867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00C58E7-FA7D-F457-601F-E7CF48A87337}"/>
              </a:ext>
            </a:extLst>
          </p:cNvPr>
          <p:cNvSpPr txBox="1"/>
          <p:nvPr/>
        </p:nvSpPr>
        <p:spPr>
          <a:xfrm>
            <a:off x="720983" y="1848280"/>
            <a:ext cx="443884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The Location Menu allows the operator to Manually override Location information supplied by the GNSS.</a:t>
            </a:r>
          </a:p>
          <a:p>
            <a:r>
              <a:rPr lang="en-GB" sz="2400" dirty="0"/>
              <a:t>This can show units in MGRS, LAT/Long and UTM</a:t>
            </a:r>
          </a:p>
        </p:txBody>
      </p:sp>
      <p:pic>
        <p:nvPicPr>
          <p:cNvPr id="11" name="Picture 10" descr="A screenshot of a computer&#10;&#10;Description automatically generated">
            <a:extLst>
              <a:ext uri="{FF2B5EF4-FFF2-40B4-BE49-F238E27FC236}">
                <a16:creationId xmlns:a16="http://schemas.microsoft.com/office/drawing/2014/main" id="{4DEF933B-9017-5F85-E983-F6B649B216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5085" y="1848280"/>
            <a:ext cx="6353175" cy="27146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AE7F1D6-A2A5-A38E-3EE2-8FC07525D5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9829" y="2724836"/>
            <a:ext cx="6382641" cy="269595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0908212-1E37-80A0-23C8-DC1E640F2A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59462" y="3605765"/>
            <a:ext cx="6458851" cy="277216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21617AC-EC57-671D-2945-D2B5945E868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85912" y="4350026"/>
            <a:ext cx="2314575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316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78" y="998374"/>
            <a:ext cx="10500050" cy="518671"/>
          </a:xfrm>
          <a:solidFill>
            <a:srgbClr val="014F7F"/>
          </a:solidFill>
        </p:spPr>
        <p:txBody>
          <a:bodyPr/>
          <a:lstStyle/>
          <a:p>
            <a:r>
              <a:rPr lang="en-GB" b="1" dirty="0">
                <a:solidFill>
                  <a:schemeClr val="bg1"/>
                </a:solidFill>
              </a:rPr>
              <a:t>Ext VMS Operation – Admin – Location Menu - GNSS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en-US"/>
              <a:t>© Copyright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/>
              <a:t>Classification Confidential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35EB0-E4E2-4E11-A86D-A27C13F2E123}" type="slidenum">
              <a:rPr lang="en-GB" smtClean="0"/>
              <a:t>10</a:t>
            </a:fld>
            <a:endParaRPr lang="en-GB" dirty="0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B36CD0A-17E9-4D9C-B53A-940F5B0146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830" y="998375"/>
            <a:ext cx="504242" cy="51867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AE7F1D6-A2A5-A38E-3EE2-8FC07525D5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8041" y="4003131"/>
            <a:ext cx="5048364" cy="2132368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67D744D-FC7D-C250-9103-03CA25A9E6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2674541"/>
              </p:ext>
            </p:extLst>
          </p:nvPr>
        </p:nvGraphicFramePr>
        <p:xfrm>
          <a:off x="425595" y="1867769"/>
          <a:ext cx="6124575" cy="2555114"/>
        </p:xfrm>
        <a:graphic>
          <a:graphicData uri="http://schemas.openxmlformats.org/drawingml/2006/table">
            <a:tbl>
              <a:tblPr/>
              <a:tblGrid>
                <a:gridCol w="1836292">
                  <a:extLst>
                    <a:ext uri="{9D8B030D-6E8A-4147-A177-3AD203B41FA5}">
                      <a16:colId xmlns:a16="http://schemas.microsoft.com/office/drawing/2014/main" val="652584501"/>
                    </a:ext>
                  </a:extLst>
                </a:gridCol>
                <a:gridCol w="4288283">
                  <a:extLst>
                    <a:ext uri="{9D8B030D-6E8A-4147-A177-3AD203B41FA5}">
                      <a16:colId xmlns:a16="http://schemas.microsoft.com/office/drawing/2014/main" val="3040848082"/>
                    </a:ext>
                  </a:extLst>
                </a:gridCol>
              </a:tblGrid>
              <a:tr h="1803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GB" sz="10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Parameter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4A7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GB" sz="10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Description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4A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501316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GB" sz="14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Request external GNSS</a:t>
                      </a:r>
                      <a:endParaRPr lang="en-GB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GB" sz="14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When checked, OTAS will use an external GNSS position, for example from the CV90 GNSS.</a:t>
                      </a:r>
                    </a:p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i="1">
                          <a:solidFill>
                            <a:srgbClr val="0070C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NOTE: This feature is not available when OTAS is operating in standalone mode.</a:t>
                      </a:r>
                    </a:p>
                  </a:txBody>
                  <a:tcPr marL="68580" marR="68580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2761794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GB" sz="14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Manually override GNSS</a:t>
                      </a:r>
                      <a:endParaRPr lang="en-GB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GB" sz="14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If checked, a manually entered GPS value will override the heading reported by the GPS.</a:t>
                      </a:r>
                    </a:p>
                    <a:p>
                      <a:pPr>
                        <a:lnSpc>
                          <a:spcPct val="107000"/>
                        </a:lnSpc>
                      </a:pPr>
                      <a:r>
                        <a:rPr lang="en-GB" sz="14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i="1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NOTE: Whilst overriding GPS position, the GPS labels on the main screen will appear in orange.</a:t>
                      </a:r>
                    </a:p>
                  </a:txBody>
                  <a:tcPr marL="68580" marR="68580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77041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78805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78" y="998374"/>
            <a:ext cx="10500050" cy="518671"/>
          </a:xfrm>
          <a:solidFill>
            <a:srgbClr val="014F7F"/>
          </a:solidFill>
        </p:spPr>
        <p:txBody>
          <a:bodyPr/>
          <a:lstStyle/>
          <a:p>
            <a:r>
              <a:rPr lang="en-GB" b="1" dirty="0">
                <a:solidFill>
                  <a:schemeClr val="bg1"/>
                </a:solidFill>
              </a:rPr>
              <a:t>Ext VMS Operation – Admin - Controller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en-US"/>
              <a:t>© Copyright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/>
              <a:t>Classification Confidential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35EB0-E4E2-4E11-A86D-A27C13F2E123}" type="slidenum">
              <a:rPr lang="en-GB" smtClean="0"/>
              <a:t>11</a:t>
            </a:fld>
            <a:endParaRPr lang="en-GB" dirty="0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B36CD0A-17E9-4D9C-B53A-940F5B0146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830" y="998375"/>
            <a:ext cx="504242" cy="5186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65916BF-3551-4113-9329-66FD9E5BC70C}"/>
              </a:ext>
            </a:extLst>
          </p:cNvPr>
          <p:cNvSpPr txBox="1"/>
          <p:nvPr/>
        </p:nvSpPr>
        <p:spPr>
          <a:xfrm>
            <a:off x="679578" y="1667934"/>
            <a:ext cx="105000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The Controller screen allows you to assign the hand controller buttons to functions and configure the X and Y gain values and the zoom and focus speeds. </a:t>
            </a:r>
          </a:p>
          <a:p>
            <a:endParaRPr lang="en-GB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GB" sz="1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It is possible to temporarily change controller assignments. </a:t>
            </a:r>
            <a:br>
              <a:rPr lang="en-GB" sz="1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GB" sz="1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It is not possible for a standard user to Save or Load.</a:t>
            </a:r>
            <a:br>
              <a:rPr lang="en-GB" sz="1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GB" sz="1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Maintainer Privileges required to do this.</a:t>
            </a:r>
          </a:p>
        </p:txBody>
      </p:sp>
      <p:pic>
        <p:nvPicPr>
          <p:cNvPr id="11" name="Picture 10" descr="A screenshot of a computer program&#10;&#10;Description automatically generated">
            <a:extLst>
              <a:ext uri="{FF2B5EF4-FFF2-40B4-BE49-F238E27FC236}">
                <a16:creationId xmlns:a16="http://schemas.microsoft.com/office/drawing/2014/main" id="{A8AC9D3B-86A6-85B1-7D2E-8D6F588024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3837" y="1667934"/>
            <a:ext cx="6967083" cy="4647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884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78" y="998374"/>
            <a:ext cx="10500050" cy="518671"/>
          </a:xfrm>
          <a:solidFill>
            <a:srgbClr val="014F7F"/>
          </a:solidFill>
        </p:spPr>
        <p:txBody>
          <a:bodyPr/>
          <a:lstStyle/>
          <a:p>
            <a:r>
              <a:rPr lang="en-GB" b="1" dirty="0">
                <a:solidFill>
                  <a:schemeClr val="bg1"/>
                </a:solidFill>
              </a:rPr>
              <a:t>Ext VMS Operation – Admin - Controller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en-US"/>
              <a:t>© Copyright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/>
              <a:t>Classification Confidential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35EB0-E4E2-4E11-A86D-A27C13F2E123}" type="slidenum">
              <a:rPr lang="en-GB" smtClean="0"/>
              <a:t>12</a:t>
            </a:fld>
            <a:endParaRPr lang="en-GB" dirty="0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B36CD0A-17E9-4D9C-B53A-940F5B0146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830" y="998375"/>
            <a:ext cx="504242" cy="5186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65916BF-3551-4113-9329-66FD9E5BC70C}"/>
              </a:ext>
            </a:extLst>
          </p:cNvPr>
          <p:cNvSpPr txBox="1"/>
          <p:nvPr/>
        </p:nvSpPr>
        <p:spPr>
          <a:xfrm>
            <a:off x="1455955" y="2190311"/>
            <a:ext cx="34099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If you press a button on the hand controller, it will highlight the button being pressed in the menu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B216699-2980-FCEC-DA61-C042D17C0B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6363" y="2265184"/>
            <a:ext cx="3809365" cy="27139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B8BB31-2F67-D860-C611-B64A1F2820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0807" y="2264866"/>
            <a:ext cx="3800475" cy="2714625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947E867-7D02-857C-6BE2-42CB7223D51C}"/>
              </a:ext>
            </a:extLst>
          </p:cNvPr>
          <p:cNvSpPr/>
          <p:nvPr/>
        </p:nvSpPr>
        <p:spPr>
          <a:xfrm>
            <a:off x="7884543" y="2113471"/>
            <a:ext cx="595223" cy="299336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1FC7360-2BA2-119F-E64B-A179779CEC73}"/>
              </a:ext>
            </a:extLst>
          </p:cNvPr>
          <p:cNvSpPr txBox="1"/>
          <p:nvPr/>
        </p:nvSpPr>
        <p:spPr>
          <a:xfrm>
            <a:off x="1455955" y="2264549"/>
            <a:ext cx="34099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Click the arrow in the Button Function column, and a drop-down list of the available button functions will appear</a:t>
            </a:r>
          </a:p>
        </p:txBody>
      </p:sp>
    </p:spTree>
    <p:extLst>
      <p:ext uri="{BB962C8B-B14F-4D97-AF65-F5344CB8AC3E}">
        <p14:creationId xmlns:p14="http://schemas.microsoft.com/office/powerpoint/2010/main" val="2799974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0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50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7" grpId="0" animBg="1"/>
      <p:bldP spid="17" grpId="1" animBg="1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52CCFAC9-8571-23F2-2373-9EC58AEFEE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1048" y="2332799"/>
            <a:ext cx="4896533" cy="2524477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78" y="998374"/>
            <a:ext cx="10500050" cy="518671"/>
          </a:xfrm>
          <a:solidFill>
            <a:srgbClr val="014F7F"/>
          </a:solidFill>
        </p:spPr>
        <p:txBody>
          <a:bodyPr/>
          <a:lstStyle/>
          <a:p>
            <a:r>
              <a:rPr lang="en-GB" b="1" dirty="0">
                <a:solidFill>
                  <a:schemeClr val="bg1"/>
                </a:solidFill>
              </a:rPr>
              <a:t>Ext VMS Operation – Admin - Controller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en-US"/>
              <a:t>© Copyright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/>
              <a:t>Classification Confidential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35EB0-E4E2-4E11-A86D-A27C13F2E123}" type="slidenum">
              <a:rPr lang="en-GB" smtClean="0"/>
              <a:t>13</a:t>
            </a:fld>
            <a:endParaRPr lang="en-GB" dirty="0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B36CD0A-17E9-4D9C-B53A-940F5B0146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830" y="998375"/>
            <a:ext cx="504242" cy="5186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65916BF-3551-4113-9329-66FD9E5BC70C}"/>
              </a:ext>
            </a:extLst>
          </p:cNvPr>
          <p:cNvSpPr txBox="1"/>
          <p:nvPr/>
        </p:nvSpPr>
        <p:spPr>
          <a:xfrm>
            <a:off x="679578" y="1871134"/>
            <a:ext cx="34099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The Axis work in the same way as the buttons.</a:t>
            </a:r>
          </a:p>
          <a:p>
            <a:r>
              <a:rPr lang="en-GB" sz="2400" dirty="0"/>
              <a:t>Selecting an Axis on the Hand Controller will show in the menu.</a:t>
            </a:r>
          </a:p>
        </p:txBody>
      </p:sp>
      <p:pic>
        <p:nvPicPr>
          <p:cNvPr id="4" name="Picture 3" descr="A black and white text box&#10;&#10;Description automatically generated with medium confidence">
            <a:extLst>
              <a:ext uri="{FF2B5EF4-FFF2-40B4-BE49-F238E27FC236}">
                <a16:creationId xmlns:a16="http://schemas.microsoft.com/office/drawing/2014/main" id="{00C45E52-C2DF-153D-1AEF-D162491F0B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0687" y="2332798"/>
            <a:ext cx="5000625" cy="261937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82EE9A8-E230-369D-BE72-7F476A200BF4}"/>
              </a:ext>
            </a:extLst>
          </p:cNvPr>
          <p:cNvSpPr txBox="1"/>
          <p:nvPr/>
        </p:nvSpPr>
        <p:spPr>
          <a:xfrm>
            <a:off x="1270128" y="3780207"/>
            <a:ext cx="34099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Selecting the Arrow will give a list of possible functions.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4A025B-36D4-EDA5-535E-CDC050999878}"/>
              </a:ext>
            </a:extLst>
          </p:cNvPr>
          <p:cNvSpPr txBox="1"/>
          <p:nvPr/>
        </p:nvSpPr>
        <p:spPr>
          <a:xfrm>
            <a:off x="1657923" y="2840630"/>
            <a:ext cx="34099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It is possible to Invert the Axis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A64084E-10C2-9DAB-7155-3549400C405F}"/>
              </a:ext>
            </a:extLst>
          </p:cNvPr>
          <p:cNvSpPr/>
          <p:nvPr/>
        </p:nvSpPr>
        <p:spPr>
          <a:xfrm>
            <a:off x="9532368" y="2145803"/>
            <a:ext cx="595223" cy="299336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9CC5189-5643-B411-1FA8-C8B706B1B992}"/>
              </a:ext>
            </a:extLst>
          </p:cNvPr>
          <p:cNvSpPr txBox="1"/>
          <p:nvPr/>
        </p:nvSpPr>
        <p:spPr>
          <a:xfrm>
            <a:off x="1256007" y="2578595"/>
            <a:ext cx="340995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Controller Gains can be Increased/Decreased depending on the user requirements.</a:t>
            </a:r>
          </a:p>
          <a:p>
            <a:r>
              <a:rPr lang="en-GB" sz="1600" dirty="0"/>
              <a:t>E.g. The Lower the Gain the slower the movement.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41AF577-3FA5-333C-ACC9-2873E3427B48}"/>
              </a:ext>
            </a:extLst>
          </p:cNvPr>
          <p:cNvSpPr/>
          <p:nvPr/>
        </p:nvSpPr>
        <p:spPr>
          <a:xfrm>
            <a:off x="10051074" y="2145803"/>
            <a:ext cx="1210238" cy="299336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0464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50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10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50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/>
      <p:bldP spid="14" grpId="1"/>
      <p:bldP spid="15" grpId="1"/>
      <p:bldP spid="15" grpId="2"/>
      <p:bldP spid="16" grpId="0" animBg="1"/>
      <p:bldP spid="16" grpId="1" animBg="1"/>
      <p:bldP spid="16" grpId="2" animBg="1"/>
      <p:bldP spid="17" grpId="1"/>
      <p:bldP spid="18" grpId="0" animBg="1"/>
      <p:bldP spid="18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78" y="998374"/>
            <a:ext cx="10500050" cy="518671"/>
          </a:xfrm>
          <a:solidFill>
            <a:srgbClr val="014F7F"/>
          </a:solidFill>
        </p:spPr>
        <p:txBody>
          <a:bodyPr/>
          <a:lstStyle/>
          <a:p>
            <a:r>
              <a:rPr lang="en-GB" b="1" dirty="0">
                <a:solidFill>
                  <a:schemeClr val="bg1"/>
                </a:solidFill>
              </a:rPr>
              <a:t>Ext VMS Operation – Admin - Controller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en-US"/>
              <a:t>© Copyright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/>
              <a:t>Classification Confidential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35EB0-E4E2-4E11-A86D-A27C13F2E123}" type="slidenum">
              <a:rPr lang="en-GB" smtClean="0"/>
              <a:t>14</a:t>
            </a:fld>
            <a:endParaRPr lang="en-GB" dirty="0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B36CD0A-17E9-4D9C-B53A-940F5B0146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830" y="998375"/>
            <a:ext cx="504242" cy="5186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65916BF-3551-4113-9329-66FD9E5BC70C}"/>
              </a:ext>
            </a:extLst>
          </p:cNvPr>
          <p:cNvSpPr txBox="1"/>
          <p:nvPr/>
        </p:nvSpPr>
        <p:spPr>
          <a:xfrm>
            <a:off x="1114266" y="1551787"/>
            <a:ext cx="340995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Hold Position.</a:t>
            </a:r>
            <a:br>
              <a:rPr lang="en-GB" sz="2400" dirty="0"/>
            </a:br>
            <a:r>
              <a:rPr lang="en-GB" dirty="0"/>
              <a:t>If enabled, the EOD will hold inertial position when the controller is released.</a:t>
            </a:r>
            <a:endParaRPr lang="en-GB" sz="2400" dirty="0"/>
          </a:p>
        </p:txBody>
      </p:sp>
      <p:pic>
        <p:nvPicPr>
          <p:cNvPr id="3" name="Picture 2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DA862B36-0F35-B426-0314-341180BD44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2271" y="2451331"/>
            <a:ext cx="4933950" cy="223837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3D3D41D-42F7-9577-4918-D2F6C79387DA}"/>
              </a:ext>
            </a:extLst>
          </p:cNvPr>
          <p:cNvSpPr/>
          <p:nvPr/>
        </p:nvSpPr>
        <p:spPr>
          <a:xfrm>
            <a:off x="5892733" y="2441599"/>
            <a:ext cx="5153025" cy="364918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864F11-584B-A8B7-ED98-317D53373FE1}"/>
              </a:ext>
            </a:extLst>
          </p:cNvPr>
          <p:cNvSpPr/>
          <p:nvPr/>
        </p:nvSpPr>
        <p:spPr>
          <a:xfrm>
            <a:off x="5892733" y="2708299"/>
            <a:ext cx="5153025" cy="364918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E6AE551-AB16-2B5D-6882-916B6479E6AC}"/>
              </a:ext>
            </a:extLst>
          </p:cNvPr>
          <p:cNvSpPr txBox="1"/>
          <p:nvPr/>
        </p:nvSpPr>
        <p:spPr>
          <a:xfrm>
            <a:off x="1114266" y="2844449"/>
            <a:ext cx="340995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Boost Multiplier</a:t>
            </a:r>
            <a:br>
              <a:rPr lang="en-GB" sz="2400" dirty="0"/>
            </a:br>
            <a:r>
              <a:rPr lang="en-GB" dirty="0"/>
              <a:t>This is how much the “boost” increases movement of the system.</a:t>
            </a:r>
            <a:endParaRPr lang="en-GB" sz="24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FD483EB-081F-F981-22C7-C73FD15B17A4}"/>
              </a:ext>
            </a:extLst>
          </p:cNvPr>
          <p:cNvSpPr/>
          <p:nvPr/>
        </p:nvSpPr>
        <p:spPr>
          <a:xfrm>
            <a:off x="5892733" y="2948644"/>
            <a:ext cx="5153025" cy="364918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6DCF17C-6F73-960C-A60B-85AB5A8FC0C6}"/>
              </a:ext>
            </a:extLst>
          </p:cNvPr>
          <p:cNvSpPr txBox="1"/>
          <p:nvPr/>
        </p:nvSpPr>
        <p:spPr>
          <a:xfrm>
            <a:off x="1114266" y="4133921"/>
            <a:ext cx="34099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Continuous Match Zoom</a:t>
            </a:r>
            <a:br>
              <a:rPr lang="en-GB" sz="2400" dirty="0"/>
            </a:br>
            <a:r>
              <a:rPr lang="en-GB" dirty="0"/>
              <a:t>If enabled the sensors will match zoom levels.</a:t>
            </a:r>
            <a:endParaRPr lang="en-GB" sz="24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5446CF2-CF8B-DDC7-DA4E-C5D47ADC7D6F}"/>
              </a:ext>
            </a:extLst>
          </p:cNvPr>
          <p:cNvSpPr/>
          <p:nvPr/>
        </p:nvSpPr>
        <p:spPr>
          <a:xfrm>
            <a:off x="5892733" y="3263089"/>
            <a:ext cx="5153025" cy="614858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AEFB51B-6C4B-51D1-FBF7-803FA455B49D}"/>
              </a:ext>
            </a:extLst>
          </p:cNvPr>
          <p:cNvSpPr txBox="1"/>
          <p:nvPr/>
        </p:nvSpPr>
        <p:spPr>
          <a:xfrm>
            <a:off x="1114266" y="5149584"/>
            <a:ext cx="34099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Zoom and Focus Speeds</a:t>
            </a:r>
            <a:br>
              <a:rPr lang="en-GB" sz="2400" dirty="0"/>
            </a:br>
            <a:r>
              <a:rPr lang="en-GB" dirty="0"/>
              <a:t>Specifies the Zoom and Focus speeds of the Cameras. (0 to 1)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42096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50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0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50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10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50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3" grpId="0"/>
      <p:bldP spid="14" grpId="0" animBg="1"/>
      <p:bldP spid="14" grpId="1" animBg="1"/>
      <p:bldP spid="14" grpId="2" animBg="1"/>
      <p:bldP spid="15" grpId="0"/>
      <p:bldP spid="16" grpId="0" animBg="1"/>
      <p:bldP spid="16" grpId="1" animBg="1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78" y="998374"/>
            <a:ext cx="10500050" cy="518671"/>
          </a:xfrm>
          <a:solidFill>
            <a:srgbClr val="014F7F"/>
          </a:solidFill>
        </p:spPr>
        <p:txBody>
          <a:bodyPr/>
          <a:lstStyle/>
          <a:p>
            <a:r>
              <a:rPr lang="en-GB" b="1" dirty="0">
                <a:solidFill>
                  <a:schemeClr val="bg1"/>
                </a:solidFill>
              </a:rPr>
              <a:t>Ext VMS Operation – Status – Bit Displays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en-US"/>
              <a:t>© Copyright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/>
              <a:t>Classification Confidential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35EB0-E4E2-4E11-A86D-A27C13F2E123}" type="slidenum">
              <a:rPr lang="en-GB" smtClean="0"/>
              <a:t>15</a:t>
            </a:fld>
            <a:endParaRPr lang="en-GB" dirty="0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B36CD0A-17E9-4D9C-B53A-940F5B0146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830" y="998375"/>
            <a:ext cx="504242" cy="51867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00C58E7-FA7D-F457-601F-E7CF48A87337}"/>
              </a:ext>
            </a:extLst>
          </p:cNvPr>
          <p:cNvSpPr txBox="1"/>
          <p:nvPr/>
        </p:nvSpPr>
        <p:spPr>
          <a:xfrm>
            <a:off x="679578" y="2279471"/>
            <a:ext cx="443884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With the Status Indicators, there is additional information available on the subsystems.</a:t>
            </a:r>
          </a:p>
          <a:p>
            <a:endParaRPr lang="en-GB" sz="2400" dirty="0"/>
          </a:p>
          <a:p>
            <a:r>
              <a:rPr lang="en-GB" sz="2400" dirty="0"/>
              <a:t>Most of these shows a status and some have additional settings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C068D5B-E728-7EAD-7816-1E30D6917C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1926" y="2352620"/>
            <a:ext cx="3429479" cy="781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2468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78" y="998374"/>
            <a:ext cx="10500050" cy="518671"/>
          </a:xfrm>
          <a:solidFill>
            <a:srgbClr val="014F7F"/>
          </a:solidFill>
        </p:spPr>
        <p:txBody>
          <a:bodyPr/>
          <a:lstStyle/>
          <a:p>
            <a:r>
              <a:rPr lang="en-GB" b="1" dirty="0">
                <a:solidFill>
                  <a:schemeClr val="bg1"/>
                </a:solidFill>
              </a:rPr>
              <a:t>Ext VMS Operation – Status – Bit Displays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en-US"/>
              <a:t>© Copyright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/>
              <a:t>Classification Confidential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35EB0-E4E2-4E11-A86D-A27C13F2E123}" type="slidenum">
              <a:rPr lang="en-GB" smtClean="0"/>
              <a:t>16</a:t>
            </a:fld>
            <a:endParaRPr lang="en-GB" dirty="0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B36CD0A-17E9-4D9C-B53A-940F5B0146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830" y="998375"/>
            <a:ext cx="504242" cy="51867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00C58E7-FA7D-F457-601F-E7CF48A87337}"/>
              </a:ext>
            </a:extLst>
          </p:cNvPr>
          <p:cNvSpPr txBox="1"/>
          <p:nvPr/>
        </p:nvSpPr>
        <p:spPr>
          <a:xfrm>
            <a:off x="679578" y="2279471"/>
            <a:ext cx="4438846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VRU</a:t>
            </a:r>
          </a:p>
          <a:p>
            <a:r>
              <a:rPr lang="en-GB" sz="2400" dirty="0"/>
              <a:t>Shows the communications status</a:t>
            </a:r>
          </a:p>
          <a:p>
            <a:endParaRPr lang="en-GB" sz="2400" dirty="0"/>
          </a:p>
          <a:p>
            <a:r>
              <a:rPr lang="en-GB" sz="2400" dirty="0"/>
              <a:t>Current Heading information</a:t>
            </a:r>
          </a:p>
          <a:p>
            <a:endParaRPr lang="en-GB" sz="2400" dirty="0"/>
          </a:p>
          <a:p>
            <a:r>
              <a:rPr lang="en-GB" sz="2400" dirty="0"/>
              <a:t>State, whether the information is deemed valid or invalid.</a:t>
            </a:r>
          </a:p>
        </p:txBody>
      </p:sp>
      <p:pic>
        <p:nvPicPr>
          <p:cNvPr id="32" name="Picture 31" descr="A screenshot of a computer&#10;&#10;Description automatically generated">
            <a:extLst>
              <a:ext uri="{FF2B5EF4-FFF2-40B4-BE49-F238E27FC236}">
                <a16:creationId xmlns:a16="http://schemas.microsoft.com/office/drawing/2014/main" id="{81716714-C1D3-28F0-42ED-15B816B698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0067" y="1967481"/>
            <a:ext cx="3000375" cy="268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288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78" y="998374"/>
            <a:ext cx="10500050" cy="518671"/>
          </a:xfrm>
          <a:solidFill>
            <a:srgbClr val="014F7F"/>
          </a:solidFill>
        </p:spPr>
        <p:txBody>
          <a:bodyPr/>
          <a:lstStyle/>
          <a:p>
            <a:r>
              <a:rPr lang="en-GB" b="1" dirty="0">
                <a:solidFill>
                  <a:schemeClr val="bg1"/>
                </a:solidFill>
              </a:rPr>
              <a:t>Ext VMS Operation – Status – Bit Displays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en-US"/>
              <a:t>© Copyright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/>
              <a:t>Classification Confidential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35EB0-E4E2-4E11-A86D-A27C13F2E123}" type="slidenum">
              <a:rPr lang="en-GB" smtClean="0"/>
              <a:t>17</a:t>
            </a:fld>
            <a:endParaRPr lang="en-GB" dirty="0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B36CD0A-17E9-4D9C-B53A-940F5B0146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830" y="998375"/>
            <a:ext cx="504242" cy="51867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00C58E7-FA7D-F457-601F-E7CF48A87337}"/>
              </a:ext>
            </a:extLst>
          </p:cNvPr>
          <p:cNvSpPr txBox="1"/>
          <p:nvPr/>
        </p:nvSpPr>
        <p:spPr>
          <a:xfrm>
            <a:off x="679577" y="1757000"/>
            <a:ext cx="443884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GPS - Status</a:t>
            </a:r>
          </a:p>
          <a:p>
            <a:r>
              <a:rPr lang="en-GB" sz="2400" dirty="0"/>
              <a:t>There is status information where communications status is shown and the signal status</a:t>
            </a:r>
          </a:p>
        </p:txBody>
      </p:sp>
      <p:pic>
        <p:nvPicPr>
          <p:cNvPr id="12" name="Picture 11" descr="A screen shot of a computer&#10;&#10;Description automatically generated">
            <a:extLst>
              <a:ext uri="{FF2B5EF4-FFF2-40B4-BE49-F238E27FC236}">
                <a16:creationId xmlns:a16="http://schemas.microsoft.com/office/drawing/2014/main" id="{0F6FBD25-86D8-7FC8-C9DD-BB2EB12740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5274" y="2407343"/>
            <a:ext cx="3019425" cy="2752725"/>
          </a:xfrm>
          <a:prstGeom prst="rect">
            <a:avLst/>
          </a:prstGeom>
        </p:spPr>
      </p:pic>
      <p:pic>
        <p:nvPicPr>
          <p:cNvPr id="14" name="Picture 13" descr="A screenshot of a computer&#10;&#10;Description automatically generated">
            <a:extLst>
              <a:ext uri="{FF2B5EF4-FFF2-40B4-BE49-F238E27FC236}">
                <a16:creationId xmlns:a16="http://schemas.microsoft.com/office/drawing/2014/main" id="{88324E63-E69B-E490-2389-0F6E42B94C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1550" y="2378768"/>
            <a:ext cx="2971800" cy="27813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47BD4C8-36E1-C972-A0E3-C398C91AD9CF}"/>
              </a:ext>
            </a:extLst>
          </p:cNvPr>
          <p:cNvSpPr txBox="1"/>
          <p:nvPr/>
        </p:nvSpPr>
        <p:spPr>
          <a:xfrm>
            <a:off x="688650" y="3429000"/>
            <a:ext cx="443884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GPS - Setup</a:t>
            </a:r>
          </a:p>
          <a:p>
            <a:r>
              <a:rPr lang="en-GB" sz="2400" dirty="0"/>
              <a:t>Not applicable in  C-UAS</a:t>
            </a:r>
          </a:p>
        </p:txBody>
      </p:sp>
    </p:spTree>
    <p:extLst>
      <p:ext uri="{BB962C8B-B14F-4D97-AF65-F5344CB8AC3E}">
        <p14:creationId xmlns:p14="http://schemas.microsoft.com/office/powerpoint/2010/main" val="2436003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78" y="998374"/>
            <a:ext cx="10500050" cy="518671"/>
          </a:xfrm>
          <a:solidFill>
            <a:srgbClr val="014F7F"/>
          </a:solidFill>
        </p:spPr>
        <p:txBody>
          <a:bodyPr/>
          <a:lstStyle/>
          <a:p>
            <a:r>
              <a:rPr lang="en-GB" b="1" dirty="0">
                <a:solidFill>
                  <a:schemeClr val="bg1"/>
                </a:solidFill>
              </a:rPr>
              <a:t>Ext VMS Operation – Status – Bit Displays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en-US"/>
              <a:t>© Copyright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/>
              <a:t>Classification Confidential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35EB0-E4E2-4E11-A86D-A27C13F2E123}" type="slidenum">
              <a:rPr lang="en-GB" smtClean="0"/>
              <a:t>18</a:t>
            </a:fld>
            <a:endParaRPr lang="en-GB" dirty="0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B36CD0A-17E9-4D9C-B53A-940F5B0146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830" y="998375"/>
            <a:ext cx="504242" cy="51867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00C58E7-FA7D-F457-601F-E7CF48A87337}"/>
              </a:ext>
            </a:extLst>
          </p:cNvPr>
          <p:cNvSpPr txBox="1"/>
          <p:nvPr/>
        </p:nvSpPr>
        <p:spPr>
          <a:xfrm>
            <a:off x="1371600" y="2382988"/>
            <a:ext cx="443884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HC – Hand Controller</a:t>
            </a:r>
          </a:p>
          <a:p>
            <a:endParaRPr lang="en-GB" sz="2400" dirty="0"/>
          </a:p>
          <a:p>
            <a:r>
              <a:rPr lang="en-GB" sz="2400" dirty="0"/>
              <a:t>Shows status of connection</a:t>
            </a:r>
          </a:p>
        </p:txBody>
      </p:sp>
      <p:pic>
        <p:nvPicPr>
          <p:cNvPr id="16" name="Picture 15" descr="A screenshot of a computer&#10;&#10;Description automatically generated">
            <a:extLst>
              <a:ext uri="{FF2B5EF4-FFF2-40B4-BE49-F238E27FC236}">
                <a16:creationId xmlns:a16="http://schemas.microsoft.com/office/drawing/2014/main" id="{6FB3DF59-E5DF-52C7-6227-68C6FF29F1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1518" y="1990229"/>
            <a:ext cx="2990850" cy="275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5820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78" y="998374"/>
            <a:ext cx="10500050" cy="518671"/>
          </a:xfrm>
          <a:solidFill>
            <a:srgbClr val="014F7F"/>
          </a:solidFill>
        </p:spPr>
        <p:txBody>
          <a:bodyPr/>
          <a:lstStyle/>
          <a:p>
            <a:r>
              <a:rPr lang="en-GB" b="1" dirty="0">
                <a:solidFill>
                  <a:schemeClr val="bg1"/>
                </a:solidFill>
              </a:rPr>
              <a:t>Ext VMS Operation – Status – Bit Displays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en-US"/>
              <a:t>© Copyright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/>
              <a:t>Classification Confidential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35EB0-E4E2-4E11-A86D-A27C13F2E123}" type="slidenum">
              <a:rPr lang="en-GB" smtClean="0"/>
              <a:t>19</a:t>
            </a:fld>
            <a:endParaRPr lang="en-GB" dirty="0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B36CD0A-17E9-4D9C-B53A-940F5B0146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830" y="998375"/>
            <a:ext cx="504242" cy="51867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00C58E7-FA7D-F457-601F-E7CF48A87337}"/>
              </a:ext>
            </a:extLst>
          </p:cNvPr>
          <p:cNvSpPr txBox="1"/>
          <p:nvPr/>
        </p:nvSpPr>
        <p:spPr>
          <a:xfrm>
            <a:off x="679578" y="2279471"/>
            <a:ext cx="443884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EOS</a:t>
            </a:r>
          </a:p>
          <a:p>
            <a:endParaRPr lang="en-GB" sz="2400" dirty="0"/>
          </a:p>
          <a:p>
            <a:r>
              <a:rPr lang="en-GB" sz="2400" dirty="0"/>
              <a:t>Shows the status of the Viper EOD</a:t>
            </a:r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3394295C-FA01-6E74-08AA-1B85007C9A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0543" y="2394729"/>
            <a:ext cx="2990850" cy="272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0873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78" y="998374"/>
            <a:ext cx="10500050" cy="518671"/>
          </a:xfrm>
          <a:solidFill>
            <a:srgbClr val="014F7F"/>
          </a:solidFill>
        </p:spPr>
        <p:txBody>
          <a:bodyPr/>
          <a:lstStyle/>
          <a:p>
            <a:r>
              <a:rPr lang="en-GB" b="1" dirty="0">
                <a:solidFill>
                  <a:schemeClr val="bg1"/>
                </a:solidFill>
              </a:rPr>
              <a:t>Ext VMS Operation – Status – Bit Displays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en-US"/>
              <a:t>© Copyright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/>
              <a:t>Classification Confidential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35EB0-E4E2-4E11-A86D-A27C13F2E123}" type="slidenum">
              <a:rPr lang="en-GB" smtClean="0"/>
              <a:t>20</a:t>
            </a:fld>
            <a:endParaRPr lang="en-GB" dirty="0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B36CD0A-17E9-4D9C-B53A-940F5B0146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830" y="998375"/>
            <a:ext cx="504242" cy="51867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00C58E7-FA7D-F457-601F-E7CF48A87337}"/>
              </a:ext>
            </a:extLst>
          </p:cNvPr>
          <p:cNvSpPr txBox="1"/>
          <p:nvPr/>
        </p:nvSpPr>
        <p:spPr>
          <a:xfrm>
            <a:off x="679578" y="2279471"/>
            <a:ext cx="4438846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TV – Daylight Camera</a:t>
            </a:r>
          </a:p>
          <a:p>
            <a:endParaRPr lang="en-GB" sz="2400" dirty="0"/>
          </a:p>
          <a:p>
            <a:r>
              <a:rPr lang="en-GB" sz="2400" dirty="0"/>
              <a:t>Displays communication status and current state.</a:t>
            </a:r>
          </a:p>
          <a:p>
            <a:endParaRPr lang="en-GB" sz="2400" dirty="0"/>
          </a:p>
          <a:p>
            <a:r>
              <a:rPr lang="en-GB" sz="2400" dirty="0"/>
              <a:t>Also displays any warnings or errors</a:t>
            </a:r>
          </a:p>
        </p:txBody>
      </p:sp>
      <p:pic>
        <p:nvPicPr>
          <p:cNvPr id="30" name="Picture 29" descr="A screen shot of a computer&#10;&#10;Description automatically generated">
            <a:extLst>
              <a:ext uri="{FF2B5EF4-FFF2-40B4-BE49-F238E27FC236}">
                <a16:creationId xmlns:a16="http://schemas.microsoft.com/office/drawing/2014/main" id="{D0715780-2F3C-E0B6-1644-718C2362B9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5674" y="2403595"/>
            <a:ext cx="2981325" cy="2790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9730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A screenshot of a computer&#10;&#10;Description automatically generated">
            <a:extLst>
              <a:ext uri="{FF2B5EF4-FFF2-40B4-BE49-F238E27FC236}">
                <a16:creationId xmlns:a16="http://schemas.microsoft.com/office/drawing/2014/main" id="{39ADB600-2C31-8B8D-0091-F9D494A5AB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1894" y="2279699"/>
            <a:ext cx="3962400" cy="274320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78" y="998374"/>
            <a:ext cx="10500050" cy="518671"/>
          </a:xfrm>
          <a:solidFill>
            <a:srgbClr val="014F7F"/>
          </a:solidFill>
        </p:spPr>
        <p:txBody>
          <a:bodyPr/>
          <a:lstStyle/>
          <a:p>
            <a:r>
              <a:rPr lang="en-GB" b="1" dirty="0">
                <a:solidFill>
                  <a:schemeClr val="bg1"/>
                </a:solidFill>
              </a:rPr>
              <a:t>Ext VMS Operation – Status – Bit Displays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en-US"/>
              <a:t>© Copyright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/>
              <a:t>Classification Confidential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35EB0-E4E2-4E11-A86D-A27C13F2E123}" type="slidenum">
              <a:rPr lang="en-GB" smtClean="0"/>
              <a:t>21</a:t>
            </a:fld>
            <a:endParaRPr lang="en-GB" dirty="0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B36CD0A-17E9-4D9C-B53A-940F5B0146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830" y="998375"/>
            <a:ext cx="504242" cy="51867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00C58E7-FA7D-F457-601F-E7CF48A87337}"/>
              </a:ext>
            </a:extLst>
          </p:cNvPr>
          <p:cNvSpPr txBox="1"/>
          <p:nvPr/>
        </p:nvSpPr>
        <p:spPr>
          <a:xfrm>
            <a:off x="539617" y="1892935"/>
            <a:ext cx="443884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Status page has general information on the state of the TI</a:t>
            </a:r>
          </a:p>
        </p:txBody>
      </p:sp>
      <p:pic>
        <p:nvPicPr>
          <p:cNvPr id="20" name="Picture 19" descr="A screenshot of a computer&#10;&#10;Description automatically generated">
            <a:extLst>
              <a:ext uri="{FF2B5EF4-FFF2-40B4-BE49-F238E27FC236}">
                <a16:creationId xmlns:a16="http://schemas.microsoft.com/office/drawing/2014/main" id="{9FE35981-D922-D057-B327-B0ED9234A8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715175"/>
            <a:ext cx="3914775" cy="2724150"/>
          </a:xfrm>
          <a:prstGeom prst="rect">
            <a:avLst/>
          </a:prstGeom>
        </p:spPr>
      </p:pic>
      <p:pic>
        <p:nvPicPr>
          <p:cNvPr id="24" name="Picture 23" descr="A screen shot of a computer&#10;&#10;Description automatically generated">
            <a:extLst>
              <a:ext uri="{FF2B5EF4-FFF2-40B4-BE49-F238E27FC236}">
                <a16:creationId xmlns:a16="http://schemas.microsoft.com/office/drawing/2014/main" id="{871AC0CE-4F3A-781C-C389-B65594AFAF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9722" y="3229099"/>
            <a:ext cx="3962400" cy="27432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FA95A93-6AA9-8AF4-0628-53813A74DB76}"/>
              </a:ext>
            </a:extLst>
          </p:cNvPr>
          <p:cNvSpPr txBox="1"/>
          <p:nvPr/>
        </p:nvSpPr>
        <p:spPr>
          <a:xfrm>
            <a:off x="539617" y="2934728"/>
            <a:ext cx="443884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Auto</a:t>
            </a:r>
          </a:p>
          <a:p>
            <a:r>
              <a:rPr lang="en-GB" sz="2400" dirty="0"/>
              <a:t>Can be utilised to set AGC control automatically for differing environments.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8C9B03-FC0B-0385-EA58-0972F37424CB}"/>
              </a:ext>
            </a:extLst>
          </p:cNvPr>
          <p:cNvSpPr txBox="1"/>
          <p:nvPr/>
        </p:nvSpPr>
        <p:spPr>
          <a:xfrm>
            <a:off x="523777" y="4716279"/>
            <a:ext cx="443884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Presets</a:t>
            </a:r>
          </a:p>
          <a:p>
            <a:r>
              <a:rPr lang="en-GB" sz="2400" dirty="0"/>
              <a:t>These are internal camera presets for differing scenarios</a:t>
            </a:r>
          </a:p>
        </p:txBody>
      </p:sp>
    </p:spTree>
    <p:extLst>
      <p:ext uri="{BB962C8B-B14F-4D97-AF65-F5344CB8AC3E}">
        <p14:creationId xmlns:p14="http://schemas.microsoft.com/office/powerpoint/2010/main" val="832494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 descr="A screen shot of a computer&#10;&#10;Description automatically generated">
            <a:extLst>
              <a:ext uri="{FF2B5EF4-FFF2-40B4-BE49-F238E27FC236}">
                <a16:creationId xmlns:a16="http://schemas.microsoft.com/office/drawing/2014/main" id="{760494A8-701E-26AF-D236-6B155A9FA1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0044" y="2207399"/>
            <a:ext cx="3952875" cy="2790825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78" y="998374"/>
            <a:ext cx="10500050" cy="518671"/>
          </a:xfrm>
          <a:solidFill>
            <a:srgbClr val="014F7F"/>
          </a:solidFill>
        </p:spPr>
        <p:txBody>
          <a:bodyPr/>
          <a:lstStyle/>
          <a:p>
            <a:r>
              <a:rPr lang="en-GB" b="1" dirty="0">
                <a:solidFill>
                  <a:schemeClr val="bg1"/>
                </a:solidFill>
              </a:rPr>
              <a:t>Ext VMS Operation – Status – Bit Displays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en-US"/>
              <a:t>© Copyright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/>
              <a:t>Classification Confidential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35EB0-E4E2-4E11-A86D-A27C13F2E123}" type="slidenum">
              <a:rPr lang="en-GB" smtClean="0"/>
              <a:t>22</a:t>
            </a:fld>
            <a:endParaRPr lang="en-GB" dirty="0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B36CD0A-17E9-4D9C-B53A-940F5B0146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830" y="998375"/>
            <a:ext cx="504242" cy="51867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00C58E7-FA7D-F457-601F-E7CF48A87337}"/>
              </a:ext>
            </a:extLst>
          </p:cNvPr>
          <p:cNvSpPr txBox="1"/>
          <p:nvPr/>
        </p:nvSpPr>
        <p:spPr>
          <a:xfrm>
            <a:off x="679578" y="2258050"/>
            <a:ext cx="443884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User presets for Contrast, brightness and thresholds</a:t>
            </a:r>
          </a:p>
          <a:p>
            <a:endParaRPr lang="en-GB" sz="2400" dirty="0"/>
          </a:p>
        </p:txBody>
      </p:sp>
      <p:pic>
        <p:nvPicPr>
          <p:cNvPr id="22" name="Picture 21" descr="A screenshot of a computer program&#10;&#10;Description automatically generated">
            <a:extLst>
              <a:ext uri="{FF2B5EF4-FFF2-40B4-BE49-F238E27FC236}">
                <a16:creationId xmlns:a16="http://schemas.microsoft.com/office/drawing/2014/main" id="{9C5866D9-6959-61C4-E6B7-17CA66E60B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1732" y="2819924"/>
            <a:ext cx="3962400" cy="27527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BA7C2C2-A068-D970-7141-2C360653303E}"/>
              </a:ext>
            </a:extLst>
          </p:cNvPr>
          <p:cNvSpPr txBox="1"/>
          <p:nvPr/>
        </p:nvSpPr>
        <p:spPr>
          <a:xfrm>
            <a:off x="679578" y="3983015"/>
            <a:ext cx="443884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NR – Noise reduction</a:t>
            </a:r>
          </a:p>
          <a:p>
            <a:r>
              <a:rPr lang="en-GB" sz="2400" dirty="0"/>
              <a:t>Can be utilised to fine tune the picture from the TI.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970085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78" y="998374"/>
            <a:ext cx="10500050" cy="518671"/>
          </a:xfrm>
          <a:solidFill>
            <a:srgbClr val="014F7F"/>
          </a:solidFill>
        </p:spPr>
        <p:txBody>
          <a:bodyPr/>
          <a:lstStyle/>
          <a:p>
            <a:r>
              <a:rPr lang="en-GB" b="1" dirty="0">
                <a:solidFill>
                  <a:schemeClr val="bg1"/>
                </a:solidFill>
              </a:rPr>
              <a:t>Ext VMS Operation – Status – Bit Displays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en-US"/>
              <a:t>© Copyright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/>
              <a:t>Classification Confidential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35EB0-E4E2-4E11-A86D-A27C13F2E123}" type="slidenum">
              <a:rPr lang="en-GB" smtClean="0"/>
              <a:t>23</a:t>
            </a:fld>
            <a:endParaRPr lang="en-GB" dirty="0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B36CD0A-17E9-4D9C-B53A-940F5B0146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830" y="998375"/>
            <a:ext cx="504242" cy="51867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00C58E7-FA7D-F457-601F-E7CF48A87337}"/>
              </a:ext>
            </a:extLst>
          </p:cNvPr>
          <p:cNvSpPr txBox="1"/>
          <p:nvPr/>
        </p:nvSpPr>
        <p:spPr>
          <a:xfrm>
            <a:off x="1371600" y="2644170"/>
            <a:ext cx="443884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LRF</a:t>
            </a:r>
          </a:p>
          <a:p>
            <a:endParaRPr lang="en-GB" sz="2400" dirty="0"/>
          </a:p>
          <a:p>
            <a:r>
              <a:rPr lang="en-GB" sz="2400" dirty="0"/>
              <a:t>Displays communication status of the unit.</a:t>
            </a:r>
          </a:p>
        </p:txBody>
      </p:sp>
      <p:pic>
        <p:nvPicPr>
          <p:cNvPr id="18" name="Picture 17" descr="A screenshot of a computer&#10;&#10;Description automatically generated">
            <a:extLst>
              <a:ext uri="{FF2B5EF4-FFF2-40B4-BE49-F238E27FC236}">
                <a16:creationId xmlns:a16="http://schemas.microsoft.com/office/drawing/2014/main" id="{D4B35358-7EE9-8A16-2F51-EF2768EC64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2638" y="2279471"/>
            <a:ext cx="2971800" cy="276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2011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78" y="998374"/>
            <a:ext cx="10500050" cy="518671"/>
          </a:xfrm>
          <a:solidFill>
            <a:srgbClr val="014F7F"/>
          </a:solidFill>
        </p:spPr>
        <p:txBody>
          <a:bodyPr/>
          <a:lstStyle/>
          <a:p>
            <a:r>
              <a:rPr lang="en-GB" b="1" dirty="0">
                <a:solidFill>
                  <a:schemeClr val="bg1"/>
                </a:solidFill>
              </a:rPr>
              <a:t>Ext VMS Operation – Status – Bit Displays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en-US"/>
              <a:t>© Copyright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/>
              <a:t>Classification Confidential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35EB0-E4E2-4E11-A86D-A27C13F2E123}" type="slidenum">
              <a:rPr lang="en-GB" smtClean="0"/>
              <a:t>24</a:t>
            </a:fld>
            <a:endParaRPr lang="en-GB" dirty="0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B36CD0A-17E9-4D9C-B53A-940F5B0146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830" y="998375"/>
            <a:ext cx="504242" cy="51867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6B6703C-8A80-0D4B-B796-E666BF20A6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6313" y="2332799"/>
            <a:ext cx="3372321" cy="270547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B2202E6-6354-26E5-A6E6-A58FA1706ADD}"/>
              </a:ext>
            </a:extLst>
          </p:cNvPr>
          <p:cNvSpPr txBox="1"/>
          <p:nvPr/>
        </p:nvSpPr>
        <p:spPr>
          <a:xfrm>
            <a:off x="1068917" y="2762208"/>
            <a:ext cx="479848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Jammer</a:t>
            </a:r>
          </a:p>
          <a:p>
            <a:endParaRPr lang="en-GB" sz="2400" dirty="0"/>
          </a:p>
          <a:p>
            <a:r>
              <a:rPr lang="en-GB" sz="2400" dirty="0"/>
              <a:t>Displays communication status of the unit.</a:t>
            </a:r>
          </a:p>
        </p:txBody>
      </p:sp>
    </p:spTree>
    <p:extLst>
      <p:ext uri="{BB962C8B-B14F-4D97-AF65-F5344CB8AC3E}">
        <p14:creationId xmlns:p14="http://schemas.microsoft.com/office/powerpoint/2010/main" val="17794542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78" y="998374"/>
            <a:ext cx="10500050" cy="518671"/>
          </a:xfrm>
          <a:solidFill>
            <a:srgbClr val="014F7F"/>
          </a:solidFill>
        </p:spPr>
        <p:txBody>
          <a:bodyPr/>
          <a:lstStyle/>
          <a:p>
            <a:r>
              <a:rPr lang="en-GB" b="1" dirty="0">
                <a:solidFill>
                  <a:schemeClr val="bg1"/>
                </a:solidFill>
              </a:rPr>
              <a:t>Software application 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en-US"/>
              <a:t>© Copyright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/>
              <a:t>Classification Confidential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35EB0-E4E2-4E11-A86D-A27C13F2E123}" type="slidenum">
              <a:rPr lang="en-GB" smtClean="0"/>
              <a:t>25</a:t>
            </a:fld>
            <a:endParaRPr lang="en-GB" dirty="0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B36CD0A-17E9-4D9C-B53A-940F5B0146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830" y="998375"/>
            <a:ext cx="504242" cy="5186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65916BF-3551-4113-9329-66FD9E5BC70C}"/>
              </a:ext>
            </a:extLst>
          </p:cNvPr>
          <p:cNvSpPr txBox="1"/>
          <p:nvPr/>
        </p:nvSpPr>
        <p:spPr>
          <a:xfrm>
            <a:off x="5105401" y="3429000"/>
            <a:ext cx="3409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Questions? </a:t>
            </a:r>
          </a:p>
        </p:txBody>
      </p:sp>
    </p:spTree>
    <p:extLst>
      <p:ext uri="{BB962C8B-B14F-4D97-AF65-F5344CB8AC3E}">
        <p14:creationId xmlns:p14="http://schemas.microsoft.com/office/powerpoint/2010/main" val="13284581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78" y="998374"/>
            <a:ext cx="10500050" cy="518671"/>
          </a:xfrm>
          <a:solidFill>
            <a:srgbClr val="014F7F"/>
          </a:solidFill>
        </p:spPr>
        <p:txBody>
          <a:bodyPr/>
          <a:lstStyle/>
          <a:p>
            <a:r>
              <a:rPr lang="en-GB" b="1" dirty="0">
                <a:solidFill>
                  <a:schemeClr val="bg1"/>
                </a:solidFill>
              </a:rPr>
              <a:t>Ext VMS Operation – Template Page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en-US"/>
              <a:t>© Copyright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/>
              <a:t>Classification Confidential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35EB0-E4E2-4E11-A86D-A27C13F2E123}" type="slidenum">
              <a:rPr lang="en-GB" smtClean="0"/>
              <a:t>26</a:t>
            </a:fld>
            <a:endParaRPr lang="en-GB" dirty="0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B36CD0A-17E9-4D9C-B53A-940F5B0146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830" y="998375"/>
            <a:ext cx="504242" cy="5186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65916BF-3551-4113-9329-66FD9E5BC70C}"/>
              </a:ext>
            </a:extLst>
          </p:cNvPr>
          <p:cNvSpPr txBox="1"/>
          <p:nvPr/>
        </p:nvSpPr>
        <p:spPr>
          <a:xfrm>
            <a:off x="679578" y="1871134"/>
            <a:ext cx="3409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Put something in here…..</a:t>
            </a:r>
          </a:p>
        </p:txBody>
      </p:sp>
    </p:spTree>
    <p:extLst>
      <p:ext uri="{BB962C8B-B14F-4D97-AF65-F5344CB8AC3E}">
        <p14:creationId xmlns:p14="http://schemas.microsoft.com/office/powerpoint/2010/main" val="2052756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KeywordTaxHTField xmlns="9b1003e6-3149-445c-921e-1f8062b4eb82">
      <Terms xmlns="http://schemas.microsoft.com/office/infopath/2007/PartnerControls"/>
    </TaxKeywordTaxHTField>
    <TaxCatchAll xmlns="9b1003e6-3149-445c-921e-1f8062b4eb82">
      <Value>41</Value>
      <Value>40</Value>
      <Value>48</Value>
    </TaxCatchAll>
    <ForsvaretTeamsiteSubjectNoteField xmlns="1fc9ba9e-a5a1-4dc8-b26f-36b9b118e4dc">
      <Terms xmlns="http://schemas.microsoft.com/office/infopath/2007/PartnerControls">
        <TermInfo xmlns="http://schemas.microsoft.com/office/infopath/2007/PartnerControls">
          <TermName xmlns="http://schemas.microsoft.com/office/infopath/2007/PartnerControls">Erfaringshåndtering</TermName>
          <TermId xmlns="http://schemas.microsoft.com/office/infopath/2007/PartnerControls">b6e04964-d8a7-45db-be58-b776cc67133b</TermId>
        </TermInfo>
      </Terms>
    </ForsvaretTeamsiteSubjectNoteField>
    <ForsvaretTeamsiteSecurityLevelNoteField xmlns="1fc9ba9e-a5a1-4dc8-b26f-36b9b118e4dc">
      <Terms xmlns="http://schemas.microsoft.com/office/infopath/2007/PartnerControls">
        <TermInfo xmlns="http://schemas.microsoft.com/office/infopath/2007/PartnerControls">
          <TermName xmlns="http://schemas.microsoft.com/office/infopath/2007/PartnerControls">UGRADERT</TermName>
          <TermId xmlns="http://schemas.microsoft.com/office/infopath/2007/PartnerControls">d00673f2-4025-410d-80f3-e4b359da56af</TermId>
        </TermInfo>
      </Terms>
    </ForsvaretTeamsiteSecurityLevelNoteField>
    <j10f4946cd8f43ba90e1901dbecbc75f xmlns="9b1003e6-3149-445c-921e-1f8062b4eb82">
      <Terms xmlns="http://schemas.microsoft.com/office/infopath/2007/PartnerControls"/>
    </j10f4946cd8f43ba90e1901dbecbc75f>
    <ForsvaretTeamsiteDocumentStatusField xmlns="1fc9ba9e-a5a1-4dc8-b26f-36b9b118e4dc">Ikke startet</ForsvaretTeamsiteDocumentStatusField>
    <ForsvaretTeamsiteOrganizationNoteField xmlns="1fc9ba9e-a5a1-4dc8-b26f-36b9b118e4dc">
      <Terms xmlns="http://schemas.microsoft.com/office/infopath/2007/PartnerControls">
        <TermInfo xmlns="http://schemas.microsoft.com/office/infopath/2007/PartnerControls">
          <TermName xmlns="http://schemas.microsoft.com/office/infopath/2007/PartnerControls">HVSKS</TermName>
          <TermId xmlns="http://schemas.microsoft.com/office/infopath/2007/PartnerControls">11226253-0110-4b48-87df-b88a409705b2</TermId>
        </TermInfo>
      </Terms>
    </ForsvaretTeamsiteOrganizationNoteField>
    <_dlc_DocId xmlns="9b1003e6-3149-445c-921e-1f8062b4eb82">RJCVJ63PKJHY-351973623-71</_dlc_DocId>
    <_dlc_DocIdUrl xmlns="9b1003e6-3149-445c-921e-1f8062b4eb82">
      <Url>https://rom.mil.no/sites/4201/_layouts/15/DocIdRedir.aspx?ID=RJCVJ63PKJHY-351973623-71</Url>
      <Description>RJCVJ63PKJHY-351973623-71</Description>
    </_dlc_DocIdUr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Forsvaret dokument for prosjekt" ma:contentTypeID="0x010100E04E9CB587854BDCB31D5A9387256C63005987441D6252D64C88032088E8BB162100E98EAFB3B30DA3429737080FEC168EA3" ma:contentTypeVersion="3" ma:contentTypeDescription="Innholdstype for dokumenter med utvidet informasjon for Forsvaret." ma:contentTypeScope="" ma:versionID="56d918a84c0e8f531122e8c8445f7583">
  <xsd:schema xmlns:xsd="http://www.w3.org/2001/XMLSchema" xmlns:xs="http://www.w3.org/2001/XMLSchema" xmlns:p="http://schemas.microsoft.com/office/2006/metadata/properties" xmlns:ns2="1fc9ba9e-a5a1-4dc8-b26f-36b9b118e4dc" xmlns:ns3="9b1003e6-3149-445c-921e-1f8062b4eb82" targetNamespace="http://schemas.microsoft.com/office/2006/metadata/properties" ma:root="true" ma:fieldsID="cd1dac4165e24f91e6ee686308a91d6c" ns2:_="" ns3:_="">
    <xsd:import namespace="1fc9ba9e-a5a1-4dc8-b26f-36b9b118e4dc"/>
    <xsd:import namespace="9b1003e6-3149-445c-921e-1f8062b4eb82"/>
    <xsd:element name="properties">
      <xsd:complexType>
        <xsd:sequence>
          <xsd:element name="documentManagement">
            <xsd:complexType>
              <xsd:all>
                <xsd:element ref="ns2:ForsvaretTeamsiteOrganizationNoteField" minOccurs="0"/>
                <xsd:element ref="ns2:ForsvaretTeamsiteSubjectNoteField" minOccurs="0"/>
                <xsd:element ref="ns2:ForsvaretTeamsiteSecurityLevelNoteField" minOccurs="0"/>
                <xsd:element ref="ns3:TaxKeywordTaxHTField" minOccurs="0"/>
                <xsd:element ref="ns2:ForsvaretTeamsiteDocumentStatusField" minOccurs="0"/>
                <xsd:element ref="ns3:_dlc_DocId" minOccurs="0"/>
                <xsd:element ref="ns3:_dlc_DocIdUrl" minOccurs="0"/>
                <xsd:element ref="ns3:_dlc_DocIdPersistId" minOccurs="0"/>
                <xsd:element ref="ns3:j10f4946cd8f43ba90e1901dbecbc75f" minOccurs="0"/>
                <xsd:element ref="ns3:TaxCatchAll" minOccurs="0"/>
                <xsd:element ref="ns3:TaxCatchAllLabe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c9ba9e-a5a1-4dc8-b26f-36b9b118e4dc" elementFormDefault="qualified">
    <xsd:import namespace="http://schemas.microsoft.com/office/2006/documentManagement/types"/>
    <xsd:import namespace="http://schemas.microsoft.com/office/infopath/2007/PartnerControls"/>
    <xsd:element name="ForsvaretTeamsiteOrganizationNoteField" ma:index="9" nillable="true" ma:taxonomy="true" ma:internalName="ForsvaretTeamsiteOrganizationNoteField" ma:taxonomyFieldName="ForsvaretTeamsiteOrganization" ma:displayName="Organisasjon" ma:fieldId="{ce581202-aef1-40d5-93f6-1bfc97bfdfec}" ma:taxonomyMulti="true" ma:sspId="9bc1ae65-7bad-4a1a-867d-1417b907e5da" ma:termSetId="8ef42b10-e278-477c-a425-1308312cba5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ForsvaretTeamsiteSubjectNoteField" ma:index="11" nillable="true" ma:taxonomy="true" ma:internalName="ForsvaretTeamsiteSubjectNoteField" ma:taxonomyFieldName="ForsvaretTeamsiteSubject" ma:displayName="Fag" ma:fieldId="{90867574-42ca-409e-8347-9ecc3a382dc4}" ma:taxonomyMulti="true" ma:sspId="9bc1ae65-7bad-4a1a-867d-1417b907e5da" ma:termSetId="2cfcbc71-4f83-4af0-ad30-f439954cf9b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ForsvaretTeamsiteSecurityLevelNoteField" ma:index="13" ma:taxonomy="true" ma:internalName="ForsvaretTeamsiteSecurityLevelNoteField" ma:taxonomyFieldName="ForsvaretTeamsiteSecurityLevel" ma:displayName="Graderingsnivå" ma:fieldId="{9236b146-51f2-4d7d-9179-f23cb0260ed6}" ma:sspId="9bc1ae65-7bad-4a1a-867d-1417b907e5da" ma:termSetId="ca32687f-15c1-4b8a-bc76-5721c7b52a1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ForsvaretTeamsiteDocumentStatusField" ma:index="16" nillable="true" ma:displayName="Dokumentstatus" ma:default="Ikke startet" ma:description="Brukes til å vise status for ett dokument" ma:internalName="ForsvaretTeamsiteDocumentStatusField">
      <xsd:simpleType>
        <xsd:restriction base="dms:Choice">
          <xsd:enumeration value="Ikke startet"/>
          <xsd:enumeration value="Under arbeid"/>
          <xsd:enumeration value="Ferdig"/>
          <xsd:enumeration value="Godkjent"/>
          <xsd:enumeration value="Utdatert"/>
          <xsd:enumeration value="Skal arkivere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1003e6-3149-445c-921e-1f8062b4eb82" elementFormDefault="qualified">
    <xsd:import namespace="http://schemas.microsoft.com/office/2006/documentManagement/types"/>
    <xsd:import namespace="http://schemas.microsoft.com/office/infopath/2007/PartnerControls"/>
    <xsd:element name="TaxKeywordTaxHTField" ma:index="15" nillable="true" ma:taxonomy="true" ma:internalName="TaxKeywordTaxHTField" ma:taxonomyFieldName="TaxKeyword" ma:displayName="Fritekstnøkkelord" ma:fieldId="{23f27201-bee3-471e-b2e7-b64fd8b7ca38}" ma:taxonomyMulti="true" ma:sspId="9bc1ae65-7bad-4a1a-867d-1417b907e5da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_dlc_DocId" ma:index="17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18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9" nillable="true" ma:displayName="Fast ID" ma:description="Behold IDen ved tillegging." ma:hidden="true" ma:internalName="_dlc_DocIdPersistId" ma:readOnly="true">
      <xsd:simpleType>
        <xsd:restriction base="dms:Boolean"/>
      </xsd:simpleType>
    </xsd:element>
    <xsd:element name="j10f4946cd8f43ba90e1901dbecbc75f" ma:index="20" nillable="true" ma:taxonomy="true" ma:internalName="j10f4946cd8f43ba90e1901dbecbc75f" ma:taxonomyFieldName="Prosjektfaser" ma:displayName="Prosjektfaser" ma:fieldId="{310f4946-cd8f-43ba-90e1-901dbecbc75f}" ma:taxonomyMulti="true" ma:sspId="9bc1ae65-7bad-4a1a-867d-1417b907e5da" ma:termSetId="1f156fb7-c26f-4a08-8c73-f5f793d3269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21" nillable="true" ma:displayName="Global taksonomikolonne" ma:description="" ma:hidden="true" ma:list="{bbf0418a-f67f-40a5-9663-1c116d20125c}" ma:internalName="TaxCatchAll" ma:showField="CatchAllData" ma:web="9b1003e6-3149-445c-921e-1f8062b4eb8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22" nillable="true" ma:displayName="Global taksonomikolonne1" ma:description="" ma:hidden="true" ma:list="{bbf0418a-f67f-40a5-9663-1c116d20125c}" ma:internalName="TaxCatchAllLabel" ma:readOnly="true" ma:showField="CatchAllDataLabel" ma:web="9b1003e6-3149-445c-921e-1f8062b4eb8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F01723A-8132-4A5F-A5D9-CF410B54B7EB}">
  <ds:schemaRefs>
    <ds:schemaRef ds:uri="http://schemas.microsoft.com/office/2006/documentManagement/types"/>
    <ds:schemaRef ds:uri="http://purl.org/dc/dcmitype/"/>
    <ds:schemaRef ds:uri="http://purl.org/dc/elements/1.1/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1fc9ba9e-a5a1-4dc8-b26f-36b9b118e4dc"/>
    <ds:schemaRef ds:uri="9b1003e6-3149-445c-921e-1f8062b4eb82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EB8FAAD-A40B-4028-9C5D-46C6E4CA5AC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162349B-0E2A-48EE-9AEB-1D588A5B2840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CF499DF6-6F9E-4680-B86B-7DD3F7DECC1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fc9ba9e-a5a1-4dc8-b26f-36b9b118e4dc"/>
    <ds:schemaRef ds:uri="9b1003e6-3149-445c-921e-1f8062b4eb8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6106</TotalTime>
  <Words>1222</Words>
  <Application>Microsoft Office PowerPoint</Application>
  <PresentationFormat>Widescreen</PresentationFormat>
  <Paragraphs>224</Paragraphs>
  <Slides>26</Slides>
  <Notes>4</Notes>
  <HiddenSlides>4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Google Sans</vt:lpstr>
      <vt:lpstr>Office Theme</vt:lpstr>
      <vt:lpstr>NDMA C-UAS Operators  VMS Extended System Operation 2</vt:lpstr>
      <vt:lpstr>Ext VMS Operation – Admin Menus</vt:lpstr>
      <vt:lpstr>Ext VMS Operation – Admin Menus</vt:lpstr>
      <vt:lpstr>Ext VMS Operation – Admin – Subsystems Menu</vt:lpstr>
      <vt:lpstr>Ext VMS Operation – Admin – Subsystems Menu</vt:lpstr>
      <vt:lpstr>Ext VMS Operation – Admin – Location Menu - IMU</vt:lpstr>
      <vt:lpstr>Ext VMS Operation – Admin – Location Menu - IMU</vt:lpstr>
      <vt:lpstr>Ext VMS Operation – Admin – Location Menu - GNSS</vt:lpstr>
      <vt:lpstr>Ext VMS Operation – Admin – Location Menu - GNSS</vt:lpstr>
      <vt:lpstr>Ext VMS Operation – Admin – Location Menu - GNSS</vt:lpstr>
      <vt:lpstr>Ext VMS Operation – Admin - Controller</vt:lpstr>
      <vt:lpstr>Ext VMS Operation – Admin - Controller</vt:lpstr>
      <vt:lpstr>Ext VMS Operation – Admin - Controller</vt:lpstr>
      <vt:lpstr>Ext VMS Operation – Admin - Controller</vt:lpstr>
      <vt:lpstr>Ext VMS Operation – Status – Bit Displays</vt:lpstr>
      <vt:lpstr>Ext VMS Operation – Status – Bit Displays</vt:lpstr>
      <vt:lpstr>Ext VMS Operation – Status – Bit Displays</vt:lpstr>
      <vt:lpstr>Ext VMS Operation – Status – Bit Displays</vt:lpstr>
      <vt:lpstr>Ext VMS Operation – Status – Bit Displays</vt:lpstr>
      <vt:lpstr>Ext VMS Operation – Status – Bit Displays</vt:lpstr>
      <vt:lpstr>Ext VMS Operation – Status – Bit Displays</vt:lpstr>
      <vt:lpstr>Ext VMS Operation – Status – Bit Displays</vt:lpstr>
      <vt:lpstr>Ext VMS Operation – Status – Bit Displays</vt:lpstr>
      <vt:lpstr>Ext VMS Operation – Status – Bit Displays</vt:lpstr>
      <vt:lpstr>Software application </vt:lpstr>
      <vt:lpstr>Ext VMS Operation – Template Page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Keith Wyatt</dc:creator>
  <cp:lastModifiedBy>Sandtorv, John Henrik</cp:lastModifiedBy>
  <cp:revision>193</cp:revision>
  <cp:lastPrinted>2021-05-18T10:50:50Z</cp:lastPrinted>
  <dcterms:created xsi:type="dcterms:W3CDTF">2020-07-29T15:29:40Z</dcterms:created>
  <dcterms:modified xsi:type="dcterms:W3CDTF">2025-06-23T07:50:40Z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0x010100E04E9CB587854BDCB31D5A9387256C63005987441D6252D64C88032088E8BB162100E98EAFB3B30DA3429737080FEC168EA3</vt:lpwstr>
  </property>
  <property fmtid="{D5CDD505-2E9C-101B-9397-08002B2CF9AE}" pid="3" name="_dlc_DocIdItemGuid">
    <vt:lpwstr>2356a6dc-fc72-439a-8b6d-289de181f362</vt:lpwstr>
  </property>
  <property fmtid="{D5CDD505-2E9C-101B-9397-08002B2CF9AE}" pid="4" name="TaxKeyword">
    <vt:lpwstr/>
  </property>
  <property fmtid="{D5CDD505-2E9C-101B-9397-08002B2CF9AE}" pid="5" name="a7021a1e3c084df381343a5d51fdc64f">
    <vt:lpwstr/>
  </property>
  <property fmtid="{D5CDD505-2E9C-101B-9397-08002B2CF9AE}" pid="6" name="Prosjektfaser">
    <vt:lpwstr/>
  </property>
  <property fmtid="{D5CDD505-2E9C-101B-9397-08002B2CF9AE}" pid="7" name="ForsvaretTeamsiteOrganization">
    <vt:lpwstr>40;#HVSKS|11226253-0110-4b48-87df-b88a409705b2</vt:lpwstr>
  </property>
  <property fmtid="{D5CDD505-2E9C-101B-9397-08002B2CF9AE}" pid="8" name="ForsvaretTeamsiteSubject">
    <vt:lpwstr>41;#Erfaringshåndtering|b6e04964-d8a7-45db-be58-b776cc67133b</vt:lpwstr>
  </property>
  <property fmtid="{D5CDD505-2E9C-101B-9397-08002B2CF9AE}" pid="9" name="ForsvaretTeamsiteSecurityLevel">
    <vt:lpwstr>48;#UGRADERT|d00673f2-4025-410d-80f3-e4b359da56af</vt:lpwstr>
  </property>
  <property fmtid="{D5CDD505-2E9C-101B-9397-08002B2CF9AE}" pid="10" name="Lokasjon:">
    <vt:lpwstr/>
  </property>
</Properties>
</file>